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6" r:id="rId2"/>
    <p:sldMasterId id="2147483663" r:id="rId3"/>
  </p:sldMasterIdLst>
  <p:notesMasterIdLst>
    <p:notesMasterId r:id="rId36"/>
  </p:notesMasterIdLst>
  <p:handoutMasterIdLst>
    <p:handoutMasterId r:id="rId37"/>
  </p:handoutMasterIdLst>
  <p:sldIdLst>
    <p:sldId id="273" r:id="rId4"/>
    <p:sldId id="283" r:id="rId5"/>
    <p:sldId id="290" r:id="rId6"/>
    <p:sldId id="291" r:id="rId7"/>
    <p:sldId id="274" r:id="rId8"/>
    <p:sldId id="286" r:id="rId9"/>
    <p:sldId id="304" r:id="rId10"/>
    <p:sldId id="284" r:id="rId11"/>
    <p:sldId id="288" r:id="rId12"/>
    <p:sldId id="299" r:id="rId13"/>
    <p:sldId id="294" r:id="rId14"/>
    <p:sldId id="301" r:id="rId15"/>
    <p:sldId id="293" r:id="rId16"/>
    <p:sldId id="275" r:id="rId17"/>
    <p:sldId id="289" r:id="rId18"/>
    <p:sldId id="292" r:id="rId19"/>
    <p:sldId id="296" r:id="rId20"/>
    <p:sldId id="297" r:id="rId21"/>
    <p:sldId id="287" r:id="rId22"/>
    <p:sldId id="303" r:id="rId23"/>
    <p:sldId id="307" r:id="rId24"/>
    <p:sldId id="277" r:id="rId25"/>
    <p:sldId id="305" r:id="rId26"/>
    <p:sldId id="300" r:id="rId27"/>
    <p:sldId id="278" r:id="rId28"/>
    <p:sldId id="306" r:id="rId29"/>
    <p:sldId id="279" r:id="rId30"/>
    <p:sldId id="298" r:id="rId31"/>
    <p:sldId id="281" r:id="rId32"/>
    <p:sldId id="302" r:id="rId33"/>
    <p:sldId id="309" r:id="rId34"/>
    <p:sldId id="308" r:id="rId35"/>
  </p:sldIdLst>
  <p:sldSz cx="9144000" cy="6858000" type="screen4x3"/>
  <p:notesSz cx="6858000" cy="9144000"/>
  <p:defaultTextStyle>
    <a:lvl1pPr algn="ctr" defTabSz="410766">
      <a:defRPr sz="2600">
        <a:latin typeface="+mn-lt"/>
        <a:ea typeface="+mn-ea"/>
        <a:cs typeface="+mn-cs"/>
        <a:sym typeface="Helvetica Light"/>
      </a:defRPr>
    </a:lvl1pPr>
    <a:lvl2pPr indent="160734" algn="ctr" defTabSz="410766">
      <a:defRPr sz="2600">
        <a:latin typeface="+mn-lt"/>
        <a:ea typeface="+mn-ea"/>
        <a:cs typeface="+mn-cs"/>
        <a:sym typeface="Helvetica Light"/>
      </a:defRPr>
    </a:lvl2pPr>
    <a:lvl3pPr indent="321469" algn="ctr" defTabSz="410766">
      <a:defRPr sz="2600">
        <a:latin typeface="+mn-lt"/>
        <a:ea typeface="+mn-ea"/>
        <a:cs typeface="+mn-cs"/>
        <a:sym typeface="Helvetica Light"/>
      </a:defRPr>
    </a:lvl3pPr>
    <a:lvl4pPr indent="482203" algn="ctr" defTabSz="410766">
      <a:defRPr sz="2600">
        <a:latin typeface="+mn-lt"/>
        <a:ea typeface="+mn-ea"/>
        <a:cs typeface="+mn-cs"/>
        <a:sym typeface="Helvetica Light"/>
      </a:defRPr>
    </a:lvl4pPr>
    <a:lvl5pPr indent="642938" algn="ctr" defTabSz="410766">
      <a:defRPr sz="2600">
        <a:latin typeface="+mn-lt"/>
        <a:ea typeface="+mn-ea"/>
        <a:cs typeface="+mn-cs"/>
        <a:sym typeface="Helvetica Light"/>
      </a:defRPr>
    </a:lvl5pPr>
    <a:lvl6pPr indent="803672" algn="ctr" defTabSz="410766">
      <a:defRPr sz="2600">
        <a:latin typeface="+mn-lt"/>
        <a:ea typeface="+mn-ea"/>
        <a:cs typeface="+mn-cs"/>
        <a:sym typeface="Helvetica Light"/>
      </a:defRPr>
    </a:lvl6pPr>
    <a:lvl7pPr indent="964406" algn="ctr" defTabSz="410766">
      <a:defRPr sz="2600">
        <a:latin typeface="+mn-lt"/>
        <a:ea typeface="+mn-ea"/>
        <a:cs typeface="+mn-cs"/>
        <a:sym typeface="Helvetica Light"/>
      </a:defRPr>
    </a:lvl7pPr>
    <a:lvl8pPr indent="1125141" algn="ctr" defTabSz="410766">
      <a:defRPr sz="2600">
        <a:latin typeface="+mn-lt"/>
        <a:ea typeface="+mn-ea"/>
        <a:cs typeface="+mn-cs"/>
        <a:sym typeface="Helvetica Light"/>
      </a:defRPr>
    </a:lvl8pPr>
    <a:lvl9pPr indent="1285875" algn="ctr" defTabSz="410766">
      <a:defRPr sz="2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4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2165">
          <p15:clr>
            <a:srgbClr val="A4A3A4"/>
          </p15:clr>
        </p15:guide>
        <p15:guide id="4" pos="5466">
          <p15:clr>
            <a:srgbClr val="A4A3A4"/>
          </p15:clr>
        </p15:guide>
        <p15:guide id="5" pos="2879">
          <p15:clr>
            <a:srgbClr val="A4A3A4"/>
          </p15:clr>
        </p15:guide>
        <p15:guide id="6" pos="3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  <a:srgbClr val="ECBA25"/>
    <a:srgbClr val="28384B"/>
    <a:srgbClr val="FFFF66"/>
    <a:srgbClr val="F1FFC5"/>
    <a:srgbClr val="0EB13F"/>
    <a:srgbClr val="00DDFF"/>
    <a:srgbClr val="129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>
    <p:restoredLeft sz="15651" autoAdjust="0"/>
    <p:restoredTop sz="94630" autoAdjust="0"/>
  </p:normalViewPr>
  <p:slideViewPr>
    <p:cSldViewPr snapToGrid="0" snapToObjects="1" showGuides="1">
      <p:cViewPr>
        <p:scale>
          <a:sx n="116" d="100"/>
          <a:sy n="116" d="100"/>
        </p:scale>
        <p:origin x="-712" y="-104"/>
      </p:cViewPr>
      <p:guideLst>
        <p:guide orient="horz" pos="684"/>
        <p:guide orient="horz" pos="2160"/>
        <p:guide orient="horz" pos="2165"/>
        <p:guide pos="5466"/>
        <p:guide pos="2879"/>
        <p:guide pos="305"/>
      </p:guideLst>
    </p:cSldViewPr>
  </p:slideViewPr>
  <p:outlineViewPr>
    <p:cViewPr>
      <p:scale>
        <a:sx n="33" d="100"/>
        <a:sy n="33" d="100"/>
      </p:scale>
      <p:origin x="0" y="124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27" d="100"/>
        <a:sy n="22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FBFD0-6717-7B49-9CDF-C79ABBB1C3E6}" type="datetimeFigureOut">
              <a:rPr lang="en-US" smtClean="0"/>
              <a:t>7/4/17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DE6393-A47C-4F4E-A676-5D4A1C048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2003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5" name="Shape 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690774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defTabSz="321469">
      <a:lnSpc>
        <a:spcPct val="117999"/>
      </a:lnSpc>
      <a:defRPr sz="1600">
        <a:latin typeface="Helvetica Neue"/>
        <a:ea typeface="Helvetica Neue"/>
        <a:cs typeface="Helvetica Neue"/>
        <a:sym typeface="Helvetica Neue"/>
      </a:defRPr>
    </a:lvl1pPr>
    <a:lvl2pPr indent="160734" defTabSz="321469">
      <a:lnSpc>
        <a:spcPct val="117999"/>
      </a:lnSpc>
      <a:defRPr sz="1600">
        <a:latin typeface="Helvetica Neue"/>
        <a:ea typeface="Helvetica Neue"/>
        <a:cs typeface="Helvetica Neue"/>
        <a:sym typeface="Helvetica Neue"/>
      </a:defRPr>
    </a:lvl2pPr>
    <a:lvl3pPr indent="321469" defTabSz="321469">
      <a:lnSpc>
        <a:spcPct val="117999"/>
      </a:lnSpc>
      <a:defRPr sz="1600">
        <a:latin typeface="Helvetica Neue"/>
        <a:ea typeface="Helvetica Neue"/>
        <a:cs typeface="Helvetica Neue"/>
        <a:sym typeface="Helvetica Neue"/>
      </a:defRPr>
    </a:lvl3pPr>
    <a:lvl4pPr indent="482203" defTabSz="321469">
      <a:lnSpc>
        <a:spcPct val="117999"/>
      </a:lnSpc>
      <a:defRPr sz="1600">
        <a:latin typeface="Helvetica Neue"/>
        <a:ea typeface="Helvetica Neue"/>
        <a:cs typeface="Helvetica Neue"/>
        <a:sym typeface="Helvetica Neue"/>
      </a:defRPr>
    </a:lvl4pPr>
    <a:lvl5pPr indent="642938" defTabSz="321469">
      <a:lnSpc>
        <a:spcPct val="117999"/>
      </a:lnSpc>
      <a:defRPr sz="1600">
        <a:latin typeface="Helvetica Neue"/>
        <a:ea typeface="Helvetica Neue"/>
        <a:cs typeface="Helvetica Neue"/>
        <a:sym typeface="Helvetica Neue"/>
      </a:defRPr>
    </a:lvl5pPr>
    <a:lvl6pPr indent="803672" defTabSz="321469">
      <a:lnSpc>
        <a:spcPct val="117999"/>
      </a:lnSpc>
      <a:defRPr sz="1600">
        <a:latin typeface="Helvetica Neue"/>
        <a:ea typeface="Helvetica Neue"/>
        <a:cs typeface="Helvetica Neue"/>
        <a:sym typeface="Helvetica Neue"/>
      </a:defRPr>
    </a:lvl6pPr>
    <a:lvl7pPr indent="964406" defTabSz="321469">
      <a:lnSpc>
        <a:spcPct val="117999"/>
      </a:lnSpc>
      <a:defRPr sz="1600">
        <a:latin typeface="Helvetica Neue"/>
        <a:ea typeface="Helvetica Neue"/>
        <a:cs typeface="Helvetica Neue"/>
        <a:sym typeface="Helvetica Neue"/>
      </a:defRPr>
    </a:lvl7pPr>
    <a:lvl8pPr indent="1125141" defTabSz="321469">
      <a:lnSpc>
        <a:spcPct val="117999"/>
      </a:lnSpc>
      <a:defRPr sz="1600">
        <a:latin typeface="Helvetica Neue"/>
        <a:ea typeface="Helvetica Neue"/>
        <a:cs typeface="Helvetica Neue"/>
        <a:sym typeface="Helvetica Neue"/>
      </a:defRPr>
    </a:lvl8pPr>
    <a:lvl9pPr indent="1285875" defTabSz="321469">
      <a:lnSpc>
        <a:spcPct val="117999"/>
      </a:lnSpc>
      <a:defRPr sz="16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40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40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40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21469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Click </a:t>
            </a:r>
            <a:r>
              <a:rPr lang="en-US" sz="1600" dirty="0" smtClean="0">
                <a:solidFill>
                  <a:srgbClr val="008000"/>
                </a:solidFill>
              </a:rPr>
              <a:t>Green Button, </a:t>
            </a:r>
            <a:r>
              <a:rPr lang="en-US" sz="1600" dirty="0" smtClean="0"/>
              <a:t>specify date range, &amp; download your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867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321469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Click </a:t>
            </a:r>
            <a:r>
              <a:rPr lang="en-US" sz="1600" dirty="0" smtClean="0">
                <a:solidFill>
                  <a:srgbClr val="008000"/>
                </a:solidFill>
              </a:rPr>
              <a:t>Green Button, </a:t>
            </a:r>
            <a:r>
              <a:rPr lang="en-US" sz="1600" dirty="0" smtClean="0"/>
              <a:t>specify date range, &amp; download your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867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867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867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867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 hasCustomPrompt="1"/>
          </p:nvPr>
        </p:nvSpPr>
        <p:spPr>
          <a:xfrm>
            <a:off x="370480" y="3696856"/>
            <a:ext cx="6228685" cy="1463831"/>
          </a:xfrm>
          <a:prstGeom prst="rect">
            <a:avLst/>
          </a:prstGeom>
        </p:spPr>
        <p:txBody>
          <a:bodyPr lIns="64294" tIns="32147" rIns="64294" bIns="32147" anchor="t"/>
          <a:lstStyle>
            <a:lvl1pPr algn="l">
              <a:lnSpc>
                <a:spcPct val="90000"/>
              </a:lnSpc>
              <a:defRPr sz="5500" b="0" i="0" baseline="0">
                <a:solidFill>
                  <a:schemeClr val="tx1"/>
                </a:solidFill>
                <a:latin typeface="Proxima Nova A Thin"/>
                <a:cs typeface="Proxima Nova A Thin"/>
              </a:defRPr>
            </a:lvl1pPr>
          </a:lstStyle>
          <a:p>
            <a:pPr lvl="0">
              <a:defRPr sz="1800"/>
            </a:pPr>
            <a:r>
              <a:rPr sz="5600" dirty="0"/>
              <a:t>Title </a:t>
            </a:r>
            <a:r>
              <a:rPr sz="5600" dirty="0" smtClean="0"/>
              <a:t>Text</a:t>
            </a:r>
            <a:r>
              <a:rPr lang="en-US" sz="5600" dirty="0" smtClean="0"/>
              <a:t> Proxima Nova A Thin</a:t>
            </a:r>
            <a:endParaRPr sz="5600" dirty="0"/>
          </a:p>
        </p:txBody>
      </p:sp>
      <p:sp>
        <p:nvSpPr>
          <p:cNvPr id="7" name="Shape 7"/>
          <p:cNvSpPr>
            <a:spLocks noGrp="1"/>
          </p:cNvSpPr>
          <p:nvPr>
            <p:ph type="body" idx="1" hasCustomPrompt="1"/>
          </p:nvPr>
        </p:nvSpPr>
        <p:spPr>
          <a:xfrm>
            <a:off x="402147" y="5338859"/>
            <a:ext cx="6197019" cy="733508"/>
          </a:xfrm>
          <a:prstGeom prst="rect">
            <a:avLst/>
          </a:prstGeom>
        </p:spPr>
        <p:txBody>
          <a:bodyPr lIns="64294" tIns="32147" rIns="64294" bIns="32147" anchor="t"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2300" baseline="0">
                <a:solidFill>
                  <a:srgbClr val="535353"/>
                </a:solidFill>
                <a:latin typeface="Proxima Nova A Light"/>
                <a:cs typeface="Proxima Nova A Light"/>
              </a:defRPr>
            </a:lvl1pPr>
            <a:lvl2pPr marL="0" indent="160734">
              <a:spcBef>
                <a:spcPts val="0"/>
              </a:spcBef>
              <a:buSzTx/>
              <a:buNone/>
              <a:defRPr sz="2300">
                <a:latin typeface="Proxima Nova A"/>
                <a:cs typeface="Proxima Nova A"/>
              </a:defRPr>
            </a:lvl2pPr>
            <a:lvl3pPr marL="0" indent="321469">
              <a:spcBef>
                <a:spcPts val="0"/>
              </a:spcBef>
              <a:buSzTx/>
              <a:buNone/>
              <a:defRPr sz="2300">
                <a:latin typeface="Proxima Nova A"/>
                <a:cs typeface="Proxima Nova A"/>
              </a:defRPr>
            </a:lvl3pPr>
            <a:lvl4pPr marL="0" indent="482203">
              <a:spcBef>
                <a:spcPts val="0"/>
              </a:spcBef>
              <a:buSzTx/>
              <a:buNone/>
              <a:defRPr sz="2300">
                <a:latin typeface="Proxima Nova A"/>
                <a:cs typeface="Proxima Nova A"/>
              </a:defRPr>
            </a:lvl4pPr>
            <a:lvl5pPr marL="0" indent="642938">
              <a:spcBef>
                <a:spcPts val="0"/>
              </a:spcBef>
              <a:buSzTx/>
              <a:buNone/>
              <a:defRPr sz="2300">
                <a:latin typeface="Proxima Nova A"/>
                <a:cs typeface="Proxima Nova A"/>
              </a:defRPr>
            </a:lvl5pPr>
          </a:lstStyle>
          <a:p>
            <a:pPr lvl="0">
              <a:defRPr sz="1800"/>
            </a:pPr>
            <a:r>
              <a:rPr lang="en-US" sz="2300" dirty="0" smtClean="0"/>
              <a:t>Subtitle Text </a:t>
            </a:r>
          </a:p>
          <a:p>
            <a:pPr lvl="0">
              <a:defRPr sz="1800"/>
            </a:pPr>
            <a:r>
              <a:rPr lang="en-US" sz="2300" dirty="0" err="1" smtClean="0"/>
              <a:t>Proxima</a:t>
            </a:r>
            <a:r>
              <a:rPr lang="en-US" sz="2300" dirty="0" smtClean="0"/>
              <a:t> Nova A Light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408388" y="6190905"/>
            <a:ext cx="4481859" cy="299347"/>
          </a:xfrm>
          <a:prstGeom prst="rect">
            <a:avLst/>
          </a:prstGeom>
        </p:spPr>
        <p:txBody>
          <a:bodyPr vert="horz" lIns="64294" tIns="32147" rIns="64294" bIns="32147"/>
          <a:lstStyle>
            <a:lvl1pPr marL="0" indent="0">
              <a:buFontTx/>
              <a:buNone/>
              <a:defRPr sz="1100">
                <a:solidFill>
                  <a:srgbClr val="535353"/>
                </a:solidFill>
                <a:latin typeface="Proxima Nova A Light"/>
                <a:cs typeface="Proxima Nova A Light"/>
              </a:defRPr>
            </a:lvl1pPr>
          </a:lstStyle>
          <a:p>
            <a:pPr lvl="0"/>
            <a:r>
              <a:rPr lang="en-US" dirty="0" smtClean="0"/>
              <a:t>Date </a:t>
            </a:r>
            <a:r>
              <a:rPr lang="en-US" dirty="0" err="1" smtClean="0"/>
              <a:t>Proxima</a:t>
            </a:r>
            <a:r>
              <a:rPr lang="en-US" dirty="0" smtClean="0"/>
              <a:t> Nova A Light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93580" y="137391"/>
            <a:ext cx="6210419" cy="1064840"/>
          </a:xfrm>
          <a:prstGeom prst="rect">
            <a:avLst/>
          </a:prstGeom>
        </p:spPr>
        <p:txBody>
          <a:bodyPr vert="horz" lIns="64294" tIns="32147" rIns="64294" bIns="32147" anchor="b"/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3400" b="0" i="0" baseline="0">
                <a:solidFill>
                  <a:srgbClr val="FFFFFF"/>
                </a:solidFill>
                <a:latin typeface="Proxima Nova A Light"/>
                <a:cs typeface="Proxima Nova A Light"/>
              </a:defRPr>
            </a:lvl1pPr>
            <a:lvl2pPr marL="312539" indent="0">
              <a:buFontTx/>
              <a:buNone/>
              <a:defRPr>
                <a:solidFill>
                  <a:srgbClr val="FFFFFF"/>
                </a:solidFill>
                <a:latin typeface="Proxima Nova A Thin"/>
                <a:cs typeface="Proxima Nova A Thin"/>
              </a:defRPr>
            </a:lvl2pPr>
            <a:lvl3pPr marL="625078" indent="0">
              <a:buFontTx/>
              <a:buNone/>
              <a:defRPr>
                <a:solidFill>
                  <a:srgbClr val="FFFFFF"/>
                </a:solidFill>
                <a:latin typeface="Proxima Nova A Thin"/>
                <a:cs typeface="Proxima Nova A Thin"/>
              </a:defRPr>
            </a:lvl3pPr>
            <a:lvl4pPr marL="937618" indent="0">
              <a:buFontTx/>
              <a:buNone/>
              <a:defRPr>
                <a:solidFill>
                  <a:srgbClr val="FFFFFF"/>
                </a:solidFill>
                <a:latin typeface="Proxima Nova A Thin"/>
                <a:cs typeface="Proxima Nova A Thin"/>
              </a:defRPr>
            </a:lvl4pPr>
            <a:lvl5pPr marL="1250156" indent="0">
              <a:buFontTx/>
              <a:buNone/>
              <a:defRPr>
                <a:solidFill>
                  <a:srgbClr val="FFFFFF"/>
                </a:solidFill>
                <a:latin typeface="Proxima Nova A Thin"/>
                <a:cs typeface="Proxima Nova A Thin"/>
              </a:defRPr>
            </a:lvl5pPr>
          </a:lstStyle>
          <a:p>
            <a:pPr lvl="0"/>
            <a:r>
              <a:rPr lang="en-US" dirty="0" smtClean="0"/>
              <a:t>Slide Title Text</a:t>
            </a:r>
            <a:endParaRPr lang="en-US" dirty="0"/>
          </a:p>
        </p:txBody>
      </p:sp>
      <p:sp>
        <p:nvSpPr>
          <p:cNvPr id="4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375178" y="2381452"/>
            <a:ext cx="8317873" cy="3778156"/>
          </a:xfrm>
          <a:prstGeom prst="rect">
            <a:avLst/>
          </a:prstGeom>
        </p:spPr>
        <p:txBody>
          <a:bodyPr vert="horz" lIns="0" tIns="32147" rIns="0" bIns="32147"/>
          <a:lstStyle>
            <a:lvl1pPr marL="321469" indent="-321469">
              <a:spcBef>
                <a:spcPts val="844"/>
              </a:spcBef>
              <a:buClr>
                <a:schemeClr val="tx1"/>
              </a:buClr>
              <a:buSzPct val="80000"/>
              <a:buFont typeface="Lucida Grande"/>
              <a:buChar char="・"/>
              <a:defRPr sz="2100">
                <a:solidFill>
                  <a:schemeClr val="tx1"/>
                </a:solidFill>
                <a:latin typeface="Proxima Nova A Light"/>
                <a:cs typeface="Proxima Nova A Light"/>
              </a:defRPr>
            </a:lvl1pPr>
            <a:lvl2pPr marL="610791" indent="-257175">
              <a:spcBef>
                <a:spcPts val="422"/>
              </a:spcBef>
              <a:buClr>
                <a:schemeClr val="tx1"/>
              </a:buClr>
              <a:buSzPct val="65000"/>
              <a:buFont typeface="Lucida Grande"/>
              <a:buChar char="⎻"/>
              <a:defRPr sz="1700" baseline="0">
                <a:solidFill>
                  <a:schemeClr val="tx1"/>
                </a:solidFill>
                <a:latin typeface="Proxima Nova A Light"/>
                <a:cs typeface="Proxima Nova A Light"/>
              </a:defRPr>
            </a:lvl2pPr>
            <a:lvl3pPr marL="321469" indent="-321469">
              <a:spcBef>
                <a:spcPts val="0"/>
              </a:spcBef>
              <a:buClr>
                <a:schemeClr val="tx1"/>
              </a:buClr>
              <a:buSzPct val="80000"/>
              <a:buFont typeface="Lucida Grande"/>
              <a:buChar char="・"/>
              <a:defRPr sz="2300">
                <a:solidFill>
                  <a:schemeClr val="tx1"/>
                </a:solidFill>
                <a:latin typeface="Proxima Nova A Light"/>
                <a:cs typeface="Proxima Nova A Light"/>
              </a:defRPr>
            </a:lvl3pPr>
            <a:lvl4pPr marL="321469" indent="-321469">
              <a:spcBef>
                <a:spcPts val="0"/>
              </a:spcBef>
              <a:buClr>
                <a:schemeClr val="tx1"/>
              </a:buClr>
              <a:buSzPct val="80000"/>
              <a:buFont typeface="Lucida Grande"/>
              <a:buChar char="・"/>
              <a:defRPr sz="2300">
                <a:solidFill>
                  <a:schemeClr val="tx1"/>
                </a:solidFill>
                <a:latin typeface="Proxima Nova A Light"/>
                <a:cs typeface="Proxima Nova A Light"/>
              </a:defRPr>
            </a:lvl4pPr>
            <a:lvl5pPr marL="321469" indent="-321469">
              <a:spcBef>
                <a:spcPts val="0"/>
              </a:spcBef>
              <a:buClr>
                <a:schemeClr val="tx1"/>
              </a:buClr>
              <a:buSzPct val="80000"/>
              <a:buFont typeface="Lucida Grande"/>
              <a:buChar char="・"/>
              <a:defRPr sz="2300">
                <a:solidFill>
                  <a:schemeClr val="tx1"/>
                </a:solidFill>
                <a:latin typeface="Proxima Nova A Light"/>
                <a:cs typeface="Proxima Nova A Light"/>
              </a:defRPr>
            </a:lvl5pPr>
          </a:lstStyle>
          <a:p>
            <a:pPr lvl="0"/>
            <a:r>
              <a:rPr lang="en-US" dirty="0" smtClean="0"/>
              <a:t>Second Level Bullet Point Text, </a:t>
            </a:r>
            <a:r>
              <a:rPr lang="en-US" dirty="0" err="1" smtClean="0"/>
              <a:t>Proxima</a:t>
            </a:r>
            <a:r>
              <a:rPr lang="en-US" dirty="0" smtClean="0"/>
              <a:t> Nova A Light</a:t>
            </a:r>
          </a:p>
          <a:p>
            <a:pPr lvl="1"/>
            <a:r>
              <a:rPr lang="en-US" dirty="0" smtClean="0"/>
              <a:t>Third Level Bullet Point Text, </a:t>
            </a:r>
            <a:r>
              <a:rPr lang="en-US" dirty="0" err="1" smtClean="0"/>
              <a:t>Proxima</a:t>
            </a:r>
            <a:r>
              <a:rPr lang="en-US" dirty="0" smtClean="0"/>
              <a:t> Nova A Light</a:t>
            </a:r>
          </a:p>
          <a:p>
            <a:pPr lvl="1"/>
            <a:r>
              <a:rPr lang="en-US" dirty="0" smtClean="0"/>
              <a:t>Third Level Bullet Point Text, </a:t>
            </a:r>
            <a:r>
              <a:rPr lang="en-US" dirty="0" err="1" smtClean="0"/>
              <a:t>Proxima</a:t>
            </a:r>
            <a:r>
              <a:rPr lang="en-US" dirty="0" smtClean="0"/>
              <a:t> Nova A Light</a:t>
            </a:r>
          </a:p>
          <a:p>
            <a:pPr lvl="0"/>
            <a:r>
              <a:rPr lang="en-US" dirty="0" smtClean="0"/>
              <a:t>Second Level Bullet Point Text, </a:t>
            </a:r>
            <a:r>
              <a:rPr lang="en-US" dirty="0" err="1" smtClean="0"/>
              <a:t>Proxima</a:t>
            </a:r>
            <a:r>
              <a:rPr lang="en-US" dirty="0" smtClean="0"/>
              <a:t> Nova A Light</a:t>
            </a:r>
          </a:p>
          <a:p>
            <a:pPr lvl="1"/>
            <a:r>
              <a:rPr lang="en-US" dirty="0" smtClean="0"/>
              <a:t>Third Level Bullet Point Text, </a:t>
            </a:r>
            <a:r>
              <a:rPr lang="en-US" dirty="0" err="1" smtClean="0"/>
              <a:t>Proxima</a:t>
            </a:r>
            <a:r>
              <a:rPr lang="en-US" dirty="0" smtClean="0"/>
              <a:t> Nova A Light</a:t>
            </a:r>
          </a:p>
          <a:p>
            <a:pPr lvl="1"/>
            <a:r>
              <a:rPr lang="en-US" dirty="0" smtClean="0"/>
              <a:t>Third Level Bullet Point Text, </a:t>
            </a:r>
            <a:r>
              <a:rPr lang="en-US" dirty="0" err="1" smtClean="0"/>
              <a:t>Proxima</a:t>
            </a:r>
            <a:r>
              <a:rPr lang="en-US" dirty="0" smtClean="0"/>
              <a:t> Nova A Light</a:t>
            </a:r>
          </a:p>
          <a:p>
            <a:pPr lvl="0"/>
            <a:r>
              <a:rPr lang="en-US" dirty="0" smtClean="0"/>
              <a:t>Second Level Bullet Point Text, </a:t>
            </a:r>
            <a:r>
              <a:rPr lang="en-US" dirty="0" err="1" smtClean="0"/>
              <a:t>Proxima</a:t>
            </a:r>
            <a:r>
              <a:rPr lang="en-US" dirty="0" smtClean="0"/>
              <a:t> Nova A Light</a:t>
            </a:r>
          </a:p>
          <a:p>
            <a:pPr lvl="1"/>
            <a:r>
              <a:rPr lang="en-US" dirty="0" smtClean="0"/>
              <a:t>Third Level Bullet Point Text, </a:t>
            </a:r>
            <a:r>
              <a:rPr lang="en-US" dirty="0" err="1" smtClean="0"/>
              <a:t>Proxima</a:t>
            </a:r>
            <a:r>
              <a:rPr lang="en-US" dirty="0" smtClean="0"/>
              <a:t> Nova A Light</a:t>
            </a:r>
          </a:p>
          <a:p>
            <a:pPr lvl="1"/>
            <a:r>
              <a:rPr lang="en-US" dirty="0" smtClean="0"/>
              <a:t>Third Level Bullet Point Text, </a:t>
            </a:r>
            <a:r>
              <a:rPr lang="en-US" dirty="0" err="1" smtClean="0"/>
              <a:t>Proxima</a:t>
            </a:r>
            <a:r>
              <a:rPr lang="en-US" dirty="0" smtClean="0"/>
              <a:t> Nova A Light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375047" y="1719479"/>
            <a:ext cx="8318004" cy="450949"/>
          </a:xfrm>
          <a:prstGeom prst="rect">
            <a:avLst/>
          </a:prstGeom>
        </p:spPr>
        <p:txBody>
          <a:bodyPr vert="horz" lIns="64294" tIns="32147" rIns="64294" bIns="32147"/>
          <a:lstStyle>
            <a:lvl1pPr marL="0" indent="0">
              <a:buFontTx/>
              <a:buNone/>
              <a:defRPr sz="3200" b="0" i="0">
                <a:solidFill>
                  <a:schemeClr val="accent1"/>
                </a:solidFill>
                <a:latin typeface="Proxima Nova A Light"/>
                <a:cs typeface="Proxima Nova A Light"/>
              </a:defRPr>
            </a:lvl1pPr>
            <a:lvl2pPr marL="312539" indent="0">
              <a:buFontTx/>
              <a:buNone/>
              <a:defRPr>
                <a:solidFill>
                  <a:schemeClr val="accent1"/>
                </a:solidFill>
              </a:defRPr>
            </a:lvl2pPr>
            <a:lvl3pPr marL="625078" indent="0">
              <a:buFontTx/>
              <a:buNone/>
              <a:defRPr>
                <a:solidFill>
                  <a:schemeClr val="accent1"/>
                </a:solidFill>
              </a:defRPr>
            </a:lvl3pPr>
            <a:lvl4pPr marL="937618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1250156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Subtitle Text, </a:t>
            </a:r>
            <a:r>
              <a:rPr lang="en-US" dirty="0" err="1" smtClean="0"/>
              <a:t>Proxima</a:t>
            </a:r>
            <a:r>
              <a:rPr lang="en-US" dirty="0" smtClean="0"/>
              <a:t> Nova A Light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945267"/>
      </p:ext>
    </p:extLst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93580" y="137391"/>
            <a:ext cx="6210419" cy="1064840"/>
          </a:xfrm>
          <a:prstGeom prst="rect">
            <a:avLst/>
          </a:prstGeom>
        </p:spPr>
        <p:txBody>
          <a:bodyPr vert="horz" lIns="64294" tIns="32147" rIns="64294" bIns="32147" anchor="b"/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3400" b="0" i="0" baseline="0">
                <a:solidFill>
                  <a:srgbClr val="FFFFFF"/>
                </a:solidFill>
                <a:latin typeface="Proxima Nova A Light"/>
                <a:cs typeface="Proxima Nova A Light"/>
              </a:defRPr>
            </a:lvl1pPr>
            <a:lvl2pPr marL="312539" indent="0">
              <a:buFontTx/>
              <a:buNone/>
              <a:defRPr>
                <a:solidFill>
                  <a:srgbClr val="FFFFFF"/>
                </a:solidFill>
                <a:latin typeface="Proxima Nova A Thin"/>
                <a:cs typeface="Proxima Nova A Thin"/>
              </a:defRPr>
            </a:lvl2pPr>
            <a:lvl3pPr marL="625078" indent="0">
              <a:buFontTx/>
              <a:buNone/>
              <a:defRPr>
                <a:solidFill>
                  <a:srgbClr val="FFFFFF"/>
                </a:solidFill>
                <a:latin typeface="Proxima Nova A Thin"/>
                <a:cs typeface="Proxima Nova A Thin"/>
              </a:defRPr>
            </a:lvl3pPr>
            <a:lvl4pPr marL="937618" indent="0">
              <a:buFontTx/>
              <a:buNone/>
              <a:defRPr>
                <a:solidFill>
                  <a:srgbClr val="FFFFFF"/>
                </a:solidFill>
                <a:latin typeface="Proxima Nova A Thin"/>
                <a:cs typeface="Proxima Nova A Thin"/>
              </a:defRPr>
            </a:lvl4pPr>
            <a:lvl5pPr marL="1250156" indent="0">
              <a:buFontTx/>
              <a:buNone/>
              <a:defRPr>
                <a:solidFill>
                  <a:srgbClr val="FFFFFF"/>
                </a:solidFill>
                <a:latin typeface="Proxima Nova A Thin"/>
                <a:cs typeface="Proxima Nova A Thin"/>
              </a:defRPr>
            </a:lvl5pPr>
          </a:lstStyle>
          <a:p>
            <a:pPr lvl="0"/>
            <a:r>
              <a:rPr lang="en-US" dirty="0" smtClean="0"/>
              <a:t>Slide Title Text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375178" y="2381452"/>
            <a:ext cx="4196822" cy="3594969"/>
          </a:xfrm>
          <a:prstGeom prst="rect">
            <a:avLst/>
          </a:prstGeom>
        </p:spPr>
        <p:txBody>
          <a:bodyPr vert="horz" lIns="0" tIns="32147" rIns="0" bIns="32147"/>
          <a:lstStyle>
            <a:lvl1pPr marL="321469" indent="-321469">
              <a:spcBef>
                <a:spcPts val="844"/>
              </a:spcBef>
              <a:buClr>
                <a:schemeClr val="tx1"/>
              </a:buClr>
              <a:buSzPct val="80000"/>
              <a:buFont typeface="Lucida Grande"/>
              <a:buChar char="・"/>
              <a:defRPr sz="2100">
                <a:solidFill>
                  <a:schemeClr val="tx1"/>
                </a:solidFill>
                <a:latin typeface="Proxima Nova A Light"/>
                <a:cs typeface="Proxima Nova A Light"/>
              </a:defRPr>
            </a:lvl1pPr>
            <a:lvl2pPr marL="610791" indent="-257175">
              <a:spcBef>
                <a:spcPts val="422"/>
              </a:spcBef>
              <a:buClr>
                <a:schemeClr val="tx1"/>
              </a:buClr>
              <a:buSzPct val="65000"/>
              <a:buFont typeface="Lucida Grande"/>
              <a:buChar char="⎻"/>
              <a:defRPr sz="1700" baseline="0">
                <a:solidFill>
                  <a:schemeClr val="tx1"/>
                </a:solidFill>
                <a:latin typeface="Proxima Nova A Light"/>
                <a:cs typeface="Proxima Nova A Light"/>
              </a:defRPr>
            </a:lvl2pPr>
            <a:lvl3pPr marL="321469" indent="-321469">
              <a:spcBef>
                <a:spcPts val="0"/>
              </a:spcBef>
              <a:buClr>
                <a:schemeClr val="tx1"/>
              </a:buClr>
              <a:buSzPct val="80000"/>
              <a:buFont typeface="Lucida Grande"/>
              <a:buChar char="・"/>
              <a:defRPr sz="2300">
                <a:solidFill>
                  <a:schemeClr val="tx1"/>
                </a:solidFill>
                <a:latin typeface="Proxima Nova A Light"/>
                <a:cs typeface="Proxima Nova A Light"/>
              </a:defRPr>
            </a:lvl3pPr>
            <a:lvl4pPr marL="321469" indent="-321469">
              <a:spcBef>
                <a:spcPts val="0"/>
              </a:spcBef>
              <a:buClr>
                <a:schemeClr val="tx1"/>
              </a:buClr>
              <a:buSzPct val="80000"/>
              <a:buFont typeface="Lucida Grande"/>
              <a:buChar char="・"/>
              <a:defRPr sz="2300">
                <a:solidFill>
                  <a:schemeClr val="tx1"/>
                </a:solidFill>
                <a:latin typeface="Proxima Nova A Light"/>
                <a:cs typeface="Proxima Nova A Light"/>
              </a:defRPr>
            </a:lvl4pPr>
            <a:lvl5pPr marL="321469" indent="-321469">
              <a:spcBef>
                <a:spcPts val="0"/>
              </a:spcBef>
              <a:buClr>
                <a:schemeClr val="tx1"/>
              </a:buClr>
              <a:buSzPct val="80000"/>
              <a:buFont typeface="Lucida Grande"/>
              <a:buChar char="・"/>
              <a:defRPr sz="2300">
                <a:solidFill>
                  <a:schemeClr val="tx1"/>
                </a:solidFill>
                <a:latin typeface="Proxima Nova A Light"/>
                <a:cs typeface="Proxima Nova A Light"/>
              </a:defRPr>
            </a:lvl5pPr>
          </a:lstStyle>
          <a:p>
            <a:pPr lvl="0"/>
            <a:r>
              <a:rPr lang="en-US" dirty="0" smtClean="0"/>
              <a:t>Second Level Bullet Point Text</a:t>
            </a:r>
          </a:p>
          <a:p>
            <a:pPr lvl="1"/>
            <a:r>
              <a:rPr lang="en-US" dirty="0" smtClean="0"/>
              <a:t>Third Level Bullet Point Text</a:t>
            </a:r>
          </a:p>
          <a:p>
            <a:pPr lvl="1"/>
            <a:r>
              <a:rPr lang="en-US" dirty="0" smtClean="0"/>
              <a:t>Third Level Bullet Point Text</a:t>
            </a:r>
          </a:p>
          <a:p>
            <a:pPr lvl="0"/>
            <a:r>
              <a:rPr lang="en-US" dirty="0" smtClean="0"/>
              <a:t>Second Level Bullet Point Text</a:t>
            </a:r>
          </a:p>
          <a:p>
            <a:pPr lvl="1"/>
            <a:r>
              <a:rPr lang="en-US" dirty="0" smtClean="0"/>
              <a:t>Third Level Bullet Point Text</a:t>
            </a:r>
          </a:p>
          <a:p>
            <a:pPr lvl="1"/>
            <a:r>
              <a:rPr lang="en-US" dirty="0" smtClean="0"/>
              <a:t>Third Level Bullet Point Text</a:t>
            </a:r>
          </a:p>
          <a:p>
            <a:pPr lvl="0"/>
            <a:r>
              <a:rPr lang="en-US" dirty="0" smtClean="0"/>
              <a:t>Second Level Bullet Point Text</a:t>
            </a:r>
          </a:p>
          <a:p>
            <a:pPr lvl="1"/>
            <a:r>
              <a:rPr lang="en-US" dirty="0" smtClean="0"/>
              <a:t>Third Level Bullet Point Text</a:t>
            </a:r>
          </a:p>
          <a:p>
            <a:pPr lvl="1"/>
            <a:r>
              <a:rPr lang="en-US" dirty="0" smtClean="0"/>
              <a:t>Third Level Bullet Point Text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375047" y="1719479"/>
            <a:ext cx="8318004" cy="450949"/>
          </a:xfrm>
          <a:prstGeom prst="rect">
            <a:avLst/>
          </a:prstGeom>
        </p:spPr>
        <p:txBody>
          <a:bodyPr vert="horz" lIns="64294" tIns="32147" rIns="64294" bIns="32147"/>
          <a:lstStyle>
            <a:lvl1pPr marL="0" indent="0">
              <a:buFontTx/>
              <a:buNone/>
              <a:defRPr sz="3200" b="0" i="0" baseline="0">
                <a:solidFill>
                  <a:schemeClr val="accent1"/>
                </a:solidFill>
                <a:latin typeface="Proxima Nova A Light"/>
                <a:cs typeface="Proxima Nova A Light"/>
              </a:defRPr>
            </a:lvl1pPr>
            <a:lvl2pPr marL="312539" indent="0">
              <a:buFontTx/>
              <a:buNone/>
              <a:defRPr>
                <a:solidFill>
                  <a:schemeClr val="accent1"/>
                </a:solidFill>
              </a:defRPr>
            </a:lvl2pPr>
            <a:lvl3pPr marL="625078" indent="0">
              <a:buFontTx/>
              <a:buNone/>
              <a:defRPr>
                <a:solidFill>
                  <a:schemeClr val="accent1"/>
                </a:solidFill>
              </a:defRPr>
            </a:lvl3pPr>
            <a:lvl4pPr marL="937618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1250156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Subtitle Text, </a:t>
            </a:r>
            <a:r>
              <a:rPr lang="en-US" dirty="0" err="1" smtClean="0"/>
              <a:t>Proxima</a:t>
            </a:r>
            <a:r>
              <a:rPr lang="en-US" dirty="0" smtClean="0"/>
              <a:t> Nova A Light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222924" y="2505893"/>
            <a:ext cx="3470127" cy="3470300"/>
          </a:xfrm>
          <a:prstGeom prst="rect">
            <a:avLst/>
          </a:prstGeom>
        </p:spPr>
        <p:txBody>
          <a:bodyPr vert="horz" lIns="64294" tIns="32147" rIns="64294" bIns="32147" anchor="ctr"/>
          <a:lstStyle>
            <a:lvl1pPr marL="0" indent="0" algn="ctr">
              <a:buFontTx/>
              <a:buNone/>
              <a:defRPr sz="1100">
                <a:latin typeface="Proxima Nova A Light"/>
                <a:cs typeface="Proxima Nova A Light"/>
              </a:defRPr>
            </a:lvl1pPr>
          </a:lstStyle>
          <a:p>
            <a:r>
              <a:rPr lang="en-US" dirty="0" smtClean="0"/>
              <a:t>place image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46713"/>
      </p:ext>
    </p:extLst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988835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5"/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ECBA2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 5"/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gradFill>
            <a:gsLst>
              <a:gs pos="0">
                <a:srgbClr val="1298EA"/>
              </a:gs>
              <a:gs pos="100000">
                <a:srgbClr val="00DD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" name="Picture 5" descr="Domino_PenguinSymbol_White_smallerTM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8" y="194080"/>
            <a:ext cx="3642977" cy="30825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359" y="5029064"/>
            <a:ext cx="1752600" cy="16528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xmlns:p14="http://schemas.microsoft.com/office/powerpoint/2010/main" spd="med"/>
  <p:hf hdr="0" ftr="0" dt="0"/>
  <p:txStyles>
    <p:titleStyle>
      <a:lvl1pPr algn="ctr" defTabSz="410766">
        <a:defRPr sz="5600">
          <a:latin typeface="+mn-lt"/>
          <a:ea typeface="+mn-ea"/>
          <a:cs typeface="+mn-cs"/>
          <a:sym typeface="Helvetica Light"/>
        </a:defRPr>
      </a:lvl1pPr>
      <a:lvl2pPr indent="160734" algn="ctr" defTabSz="410766">
        <a:defRPr sz="5600">
          <a:latin typeface="+mn-lt"/>
          <a:ea typeface="+mn-ea"/>
          <a:cs typeface="+mn-cs"/>
          <a:sym typeface="Helvetica Light"/>
        </a:defRPr>
      </a:lvl2pPr>
      <a:lvl3pPr indent="321469" algn="ctr" defTabSz="410766">
        <a:defRPr sz="5600">
          <a:latin typeface="+mn-lt"/>
          <a:ea typeface="+mn-ea"/>
          <a:cs typeface="+mn-cs"/>
          <a:sym typeface="Helvetica Light"/>
        </a:defRPr>
      </a:lvl3pPr>
      <a:lvl4pPr indent="482203" algn="ctr" defTabSz="410766">
        <a:defRPr sz="5600">
          <a:latin typeface="+mn-lt"/>
          <a:ea typeface="+mn-ea"/>
          <a:cs typeface="+mn-cs"/>
          <a:sym typeface="Helvetica Light"/>
        </a:defRPr>
      </a:lvl4pPr>
      <a:lvl5pPr indent="642938" algn="ctr" defTabSz="410766">
        <a:defRPr sz="5600">
          <a:latin typeface="+mn-lt"/>
          <a:ea typeface="+mn-ea"/>
          <a:cs typeface="+mn-cs"/>
          <a:sym typeface="Helvetica Light"/>
        </a:defRPr>
      </a:lvl5pPr>
      <a:lvl6pPr indent="803672" algn="ctr" defTabSz="410766">
        <a:defRPr sz="5600">
          <a:latin typeface="+mn-lt"/>
          <a:ea typeface="+mn-ea"/>
          <a:cs typeface="+mn-cs"/>
          <a:sym typeface="Helvetica Light"/>
        </a:defRPr>
      </a:lvl6pPr>
      <a:lvl7pPr indent="964406" algn="ctr" defTabSz="410766">
        <a:defRPr sz="5600">
          <a:latin typeface="+mn-lt"/>
          <a:ea typeface="+mn-ea"/>
          <a:cs typeface="+mn-cs"/>
          <a:sym typeface="Helvetica Light"/>
        </a:defRPr>
      </a:lvl7pPr>
      <a:lvl8pPr indent="1125141" algn="ctr" defTabSz="410766">
        <a:defRPr sz="5600">
          <a:latin typeface="+mn-lt"/>
          <a:ea typeface="+mn-ea"/>
          <a:cs typeface="+mn-cs"/>
          <a:sym typeface="Helvetica Light"/>
        </a:defRPr>
      </a:lvl8pPr>
      <a:lvl9pPr indent="1285875" algn="ctr" defTabSz="410766">
        <a:defRPr sz="5600">
          <a:latin typeface="+mn-lt"/>
          <a:ea typeface="+mn-ea"/>
          <a:cs typeface="+mn-cs"/>
          <a:sym typeface="Helvetica Light"/>
        </a:defRPr>
      </a:lvl9pPr>
    </p:titleStyle>
    <p:bodyStyle>
      <a:lvl1pPr marL="312539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1pPr>
      <a:lvl2pPr marL="625078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2pPr>
      <a:lvl3pPr marL="937618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3pPr>
      <a:lvl4pPr marL="1250156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4pPr>
      <a:lvl5pPr marL="1562696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5pPr>
      <a:lvl6pPr marL="1875234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6pPr>
      <a:lvl7pPr marL="2187774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7pPr>
      <a:lvl8pPr marL="2500313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8pPr>
      <a:lvl9pPr marL="2812852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9pPr>
    </p:bodyStyle>
    <p:otherStyle>
      <a:lvl1pPr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160734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321469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482203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642938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803672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964406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125141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285875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 txBox="1">
            <a:spLocks/>
          </p:cNvSpPr>
          <p:nvPr userDrawn="1"/>
        </p:nvSpPr>
        <p:spPr>
          <a:xfrm>
            <a:off x="8322154" y="6507200"/>
            <a:ext cx="434092" cy="298579"/>
          </a:xfrm>
          <a:prstGeom prst="rect">
            <a:avLst/>
          </a:prstGeom>
        </p:spPr>
        <p:txBody>
          <a:bodyPr lIns="64294" tIns="32147" rIns="64294" bIns="32147"/>
          <a:lstStyle>
            <a:lvl1pPr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indent="2286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fld id="{E17E4DD0-A3B4-2D40-A157-BBAB5D9C38F4}" type="slidenum">
              <a:rPr lang="en-US" sz="800" smtClean="0">
                <a:solidFill>
                  <a:srgbClr val="535353"/>
                </a:solidFill>
                <a:latin typeface="Proxima Nova A"/>
                <a:cs typeface="Proxima Nova A"/>
              </a:rPr>
              <a:pPr algn="r"/>
              <a:t>‹#›</a:t>
            </a:fld>
            <a:endParaRPr lang="en-US" sz="800" dirty="0">
              <a:solidFill>
                <a:srgbClr val="535353"/>
              </a:solidFill>
              <a:latin typeface="Proxima Nova A"/>
              <a:cs typeface="Proxima Nova A"/>
            </a:endParaRPr>
          </a:p>
        </p:txBody>
      </p:sp>
      <p:sp>
        <p:nvSpPr>
          <p:cNvPr id="7" name="Text Placeholder 16"/>
          <p:cNvSpPr txBox="1">
            <a:spLocks/>
          </p:cNvSpPr>
          <p:nvPr userDrawn="1"/>
        </p:nvSpPr>
        <p:spPr>
          <a:xfrm>
            <a:off x="408844" y="6511655"/>
            <a:ext cx="6190322" cy="244464"/>
          </a:xfrm>
          <a:prstGeom prst="rect">
            <a:avLst/>
          </a:prstGeom>
        </p:spPr>
        <p:txBody>
          <a:bodyPr vert="horz" lIns="64294" tIns="32147" rIns="64294" bIns="32147"/>
          <a:lstStyle>
            <a:lvl1pPr marL="0" indent="0" defTabSz="584200">
              <a:spcBef>
                <a:spcPts val="4200"/>
              </a:spcBef>
              <a:buSzPct val="75000"/>
              <a:buFontTx/>
              <a:buNone/>
              <a:defRPr sz="1000">
                <a:solidFill>
                  <a:srgbClr val="535353"/>
                </a:solidFill>
                <a:latin typeface="Proxima Nova A"/>
                <a:ea typeface="+mn-ea"/>
                <a:cs typeface="Proxima Nova A"/>
                <a:sym typeface="Helvetica Light"/>
              </a:defRPr>
            </a:lvl1pPr>
            <a:lvl2pPr marL="444500" indent="0" defTabSz="584200">
              <a:spcBef>
                <a:spcPts val="4200"/>
              </a:spcBef>
              <a:buSzPct val="75000"/>
              <a:buFontTx/>
              <a:buNone/>
              <a:defRPr sz="1000">
                <a:latin typeface="Proxima Nova A"/>
                <a:ea typeface="+mn-ea"/>
                <a:cs typeface="Proxima Nova A"/>
                <a:sym typeface="Helvetica Light"/>
              </a:defRPr>
            </a:lvl2pPr>
            <a:lvl3pPr marL="889000" indent="0" defTabSz="584200">
              <a:spcBef>
                <a:spcPts val="4200"/>
              </a:spcBef>
              <a:buSzPct val="75000"/>
              <a:buFontTx/>
              <a:buNone/>
              <a:defRPr sz="1000">
                <a:latin typeface="Proxima Nova A"/>
                <a:ea typeface="+mn-ea"/>
                <a:cs typeface="Proxima Nova A"/>
                <a:sym typeface="Helvetica Light"/>
              </a:defRPr>
            </a:lvl3pPr>
            <a:lvl4pPr marL="1333500" indent="0" defTabSz="584200">
              <a:spcBef>
                <a:spcPts val="4200"/>
              </a:spcBef>
              <a:buSzPct val="75000"/>
              <a:buFontTx/>
              <a:buNone/>
              <a:defRPr sz="1000">
                <a:latin typeface="Proxima Nova A"/>
                <a:ea typeface="+mn-ea"/>
                <a:cs typeface="Proxima Nova A"/>
                <a:sym typeface="Helvetica Light"/>
              </a:defRPr>
            </a:lvl4pPr>
            <a:lvl5pPr marL="1778000" indent="0" defTabSz="584200">
              <a:spcBef>
                <a:spcPts val="4200"/>
              </a:spcBef>
              <a:buSzPct val="75000"/>
              <a:buFontTx/>
              <a:buNone/>
              <a:defRPr sz="1000">
                <a:latin typeface="Proxima Nova A"/>
                <a:ea typeface="+mn-ea"/>
                <a:cs typeface="Proxima Nova A"/>
                <a:sym typeface="Helvetica Light"/>
              </a:defRPr>
            </a:lvl5pPr>
            <a:lvl6pPr marL="2667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6pPr>
            <a:lvl7pPr marL="3111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7pPr>
            <a:lvl8pPr marL="3556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8pPr>
            <a:lvl9pPr marL="4000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/>
            <a:endParaRPr lang="en-US" sz="800" dirty="0"/>
          </a:p>
        </p:txBody>
      </p:sp>
      <p:sp>
        <p:nvSpPr>
          <p:cNvPr id="6" name="Shape 5"/>
          <p:cNvSpPr/>
          <p:nvPr userDrawn="1"/>
        </p:nvSpPr>
        <p:spPr>
          <a:xfrm>
            <a:off x="-1" y="-1"/>
            <a:ext cx="9144001" cy="1338338"/>
          </a:xfrm>
          <a:prstGeom prst="rect">
            <a:avLst/>
          </a:prstGeom>
          <a:gradFill>
            <a:gsLst>
              <a:gs pos="0">
                <a:srgbClr val="1298EA"/>
              </a:gs>
              <a:gs pos="100000">
                <a:srgbClr val="00DD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475" y="515955"/>
            <a:ext cx="2207261" cy="63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3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0" r:id="rId2"/>
  </p:sldLayoutIdLst>
  <p:transition xmlns:p14="http://schemas.microsoft.com/office/powerpoint/2010/main" spd="med"/>
  <p:hf hdr="0" ftr="0" dt="0"/>
  <p:txStyles>
    <p:titleStyle>
      <a:lvl1pPr algn="ctr" defTabSz="410766">
        <a:defRPr sz="5600">
          <a:latin typeface="+mn-lt"/>
          <a:ea typeface="+mn-ea"/>
          <a:cs typeface="+mn-cs"/>
          <a:sym typeface="Helvetica Light"/>
        </a:defRPr>
      </a:lvl1pPr>
      <a:lvl2pPr indent="160734" algn="ctr" defTabSz="410766">
        <a:defRPr sz="5600">
          <a:latin typeface="+mn-lt"/>
          <a:ea typeface="+mn-ea"/>
          <a:cs typeface="+mn-cs"/>
          <a:sym typeface="Helvetica Light"/>
        </a:defRPr>
      </a:lvl2pPr>
      <a:lvl3pPr indent="321469" algn="ctr" defTabSz="410766">
        <a:defRPr sz="5600">
          <a:latin typeface="+mn-lt"/>
          <a:ea typeface="+mn-ea"/>
          <a:cs typeface="+mn-cs"/>
          <a:sym typeface="Helvetica Light"/>
        </a:defRPr>
      </a:lvl3pPr>
      <a:lvl4pPr indent="482203" algn="ctr" defTabSz="410766">
        <a:defRPr sz="5600">
          <a:latin typeface="+mn-lt"/>
          <a:ea typeface="+mn-ea"/>
          <a:cs typeface="+mn-cs"/>
          <a:sym typeface="Helvetica Light"/>
        </a:defRPr>
      </a:lvl4pPr>
      <a:lvl5pPr indent="642938" algn="ctr" defTabSz="410766">
        <a:defRPr sz="5600">
          <a:latin typeface="+mn-lt"/>
          <a:ea typeface="+mn-ea"/>
          <a:cs typeface="+mn-cs"/>
          <a:sym typeface="Helvetica Light"/>
        </a:defRPr>
      </a:lvl5pPr>
      <a:lvl6pPr indent="803672" algn="ctr" defTabSz="410766">
        <a:defRPr sz="5600">
          <a:latin typeface="+mn-lt"/>
          <a:ea typeface="+mn-ea"/>
          <a:cs typeface="+mn-cs"/>
          <a:sym typeface="Helvetica Light"/>
        </a:defRPr>
      </a:lvl6pPr>
      <a:lvl7pPr indent="964406" algn="ctr" defTabSz="410766">
        <a:defRPr sz="5600">
          <a:latin typeface="+mn-lt"/>
          <a:ea typeface="+mn-ea"/>
          <a:cs typeface="+mn-cs"/>
          <a:sym typeface="Helvetica Light"/>
        </a:defRPr>
      </a:lvl7pPr>
      <a:lvl8pPr indent="1125141" algn="ctr" defTabSz="410766">
        <a:defRPr sz="5600">
          <a:latin typeface="+mn-lt"/>
          <a:ea typeface="+mn-ea"/>
          <a:cs typeface="+mn-cs"/>
          <a:sym typeface="Helvetica Light"/>
        </a:defRPr>
      </a:lvl8pPr>
      <a:lvl9pPr indent="1285875" algn="ctr" defTabSz="410766">
        <a:defRPr sz="5600">
          <a:latin typeface="+mn-lt"/>
          <a:ea typeface="+mn-ea"/>
          <a:cs typeface="+mn-cs"/>
          <a:sym typeface="Helvetica Light"/>
        </a:defRPr>
      </a:lvl9pPr>
    </p:titleStyle>
    <p:bodyStyle>
      <a:lvl1pPr marL="312539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1pPr>
      <a:lvl2pPr marL="625078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2pPr>
      <a:lvl3pPr marL="937618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3pPr>
      <a:lvl4pPr marL="1250156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4pPr>
      <a:lvl5pPr marL="1562696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5pPr>
      <a:lvl6pPr marL="1875234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6pPr>
      <a:lvl7pPr marL="2187774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7pPr>
      <a:lvl8pPr marL="2500313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8pPr>
      <a:lvl9pPr marL="2812852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9pPr>
    </p:bodyStyle>
    <p:otherStyle>
      <a:lvl1pPr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160734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321469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482203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642938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803672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964406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125141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285875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5"/>
          <p:cNvSpPr/>
          <p:nvPr userDrawn="1"/>
        </p:nvSpPr>
        <p:spPr>
          <a:xfrm>
            <a:off x="0" y="0"/>
            <a:ext cx="9144000" cy="6873002"/>
          </a:xfrm>
          <a:prstGeom prst="rect">
            <a:avLst/>
          </a:prstGeom>
          <a:gradFill>
            <a:gsLst>
              <a:gs pos="0">
                <a:srgbClr val="1298EA"/>
              </a:gs>
              <a:gs pos="100000">
                <a:srgbClr val="00DD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261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 xmlns:p14="http://schemas.microsoft.com/office/powerpoint/2010/main" spd="med"/>
  <p:hf hdr="0" ftr="0" dt="0"/>
  <p:txStyles>
    <p:titleStyle>
      <a:lvl1pPr algn="ctr" defTabSz="410766">
        <a:defRPr sz="5600">
          <a:latin typeface="+mn-lt"/>
          <a:ea typeface="+mn-ea"/>
          <a:cs typeface="+mn-cs"/>
          <a:sym typeface="Helvetica Light"/>
        </a:defRPr>
      </a:lvl1pPr>
      <a:lvl2pPr indent="160734" algn="ctr" defTabSz="410766">
        <a:defRPr sz="5600">
          <a:latin typeface="+mn-lt"/>
          <a:ea typeface="+mn-ea"/>
          <a:cs typeface="+mn-cs"/>
          <a:sym typeface="Helvetica Light"/>
        </a:defRPr>
      </a:lvl2pPr>
      <a:lvl3pPr indent="321469" algn="ctr" defTabSz="410766">
        <a:defRPr sz="5600">
          <a:latin typeface="+mn-lt"/>
          <a:ea typeface="+mn-ea"/>
          <a:cs typeface="+mn-cs"/>
          <a:sym typeface="Helvetica Light"/>
        </a:defRPr>
      </a:lvl3pPr>
      <a:lvl4pPr indent="482203" algn="ctr" defTabSz="410766">
        <a:defRPr sz="5600">
          <a:latin typeface="+mn-lt"/>
          <a:ea typeface="+mn-ea"/>
          <a:cs typeface="+mn-cs"/>
          <a:sym typeface="Helvetica Light"/>
        </a:defRPr>
      </a:lvl4pPr>
      <a:lvl5pPr indent="642938" algn="ctr" defTabSz="410766">
        <a:defRPr sz="5600">
          <a:latin typeface="+mn-lt"/>
          <a:ea typeface="+mn-ea"/>
          <a:cs typeface="+mn-cs"/>
          <a:sym typeface="Helvetica Light"/>
        </a:defRPr>
      </a:lvl5pPr>
      <a:lvl6pPr indent="803672" algn="ctr" defTabSz="410766">
        <a:defRPr sz="5600">
          <a:latin typeface="+mn-lt"/>
          <a:ea typeface="+mn-ea"/>
          <a:cs typeface="+mn-cs"/>
          <a:sym typeface="Helvetica Light"/>
        </a:defRPr>
      </a:lvl6pPr>
      <a:lvl7pPr indent="964406" algn="ctr" defTabSz="410766">
        <a:defRPr sz="5600">
          <a:latin typeface="+mn-lt"/>
          <a:ea typeface="+mn-ea"/>
          <a:cs typeface="+mn-cs"/>
          <a:sym typeface="Helvetica Light"/>
        </a:defRPr>
      </a:lvl7pPr>
      <a:lvl8pPr indent="1125141" algn="ctr" defTabSz="410766">
        <a:defRPr sz="5600">
          <a:latin typeface="+mn-lt"/>
          <a:ea typeface="+mn-ea"/>
          <a:cs typeface="+mn-cs"/>
          <a:sym typeface="Helvetica Light"/>
        </a:defRPr>
      </a:lvl8pPr>
      <a:lvl9pPr indent="1285875" algn="ctr" defTabSz="410766">
        <a:defRPr sz="5600">
          <a:latin typeface="+mn-lt"/>
          <a:ea typeface="+mn-ea"/>
          <a:cs typeface="+mn-cs"/>
          <a:sym typeface="Helvetica Light"/>
        </a:defRPr>
      </a:lvl9pPr>
    </p:titleStyle>
    <p:bodyStyle>
      <a:lvl1pPr marL="312539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1pPr>
      <a:lvl2pPr marL="625078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2pPr>
      <a:lvl3pPr marL="937618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3pPr>
      <a:lvl4pPr marL="1250156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4pPr>
      <a:lvl5pPr marL="1562696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5pPr>
      <a:lvl6pPr marL="1875234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6pPr>
      <a:lvl7pPr marL="2187774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7pPr>
      <a:lvl8pPr marL="2500313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8pPr>
      <a:lvl9pPr marL="2812852" indent="-312539" defTabSz="410766">
        <a:spcBef>
          <a:spcPts val="2953"/>
        </a:spcBef>
        <a:buSzPct val="75000"/>
        <a:buChar char="•"/>
        <a:defRPr sz="2600">
          <a:latin typeface="+mn-lt"/>
          <a:ea typeface="+mn-ea"/>
          <a:cs typeface="+mn-cs"/>
          <a:sym typeface="Helvetica Light"/>
        </a:defRPr>
      </a:lvl9pPr>
    </p:bodyStyle>
    <p:otherStyle>
      <a:lvl1pPr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160734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321469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482203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642938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803672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964406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125141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285875" algn="ctr" defTabSz="410766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sunible.com" TargetMode="External"/><Relationship Id="rId3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jpg"/><Relationship Id="rId5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openxmlformats.org/officeDocument/2006/relationships/image" Target="../media/image36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domino.com" TargetMode="External"/><Relationship Id="rId4" Type="http://schemas.openxmlformats.org/officeDocument/2006/relationships/hyperlink" Target="https://donate.gridalternatives.org/rosana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rosana@mydomino.com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9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480" y="3696856"/>
            <a:ext cx="8100610" cy="1463831"/>
          </a:xfrm>
        </p:spPr>
        <p:txBody>
          <a:bodyPr/>
          <a:lstStyle/>
          <a:p>
            <a:r>
              <a:rPr lang="en-US" sz="3600" dirty="0" smtClean="0"/>
              <a:t>Everything You Always Wanted to Know About Solar (But Were Afraid to Ask)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Rosana Francescato</a:t>
            </a:r>
          </a:p>
          <a:p>
            <a:r>
              <a:rPr lang="en-US" dirty="0" smtClean="0"/>
              <a:t>Communications Director, </a:t>
            </a:r>
            <a:r>
              <a:rPr lang="en-US" dirty="0" err="1" smtClean="0"/>
              <a:t>MyDomino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8 June 2017</a:t>
            </a:r>
            <a:endParaRPr lang="en-US" dirty="0"/>
          </a:p>
        </p:txBody>
      </p:sp>
      <p:pic>
        <p:nvPicPr>
          <p:cNvPr id="5" name="Picture 4" descr="bigstock-Solar-panels-and-Sunflower-aga-2735760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472"/>
          <a:stretch/>
        </p:blipFill>
        <p:spPr>
          <a:xfrm>
            <a:off x="3498648" y="0"/>
            <a:ext cx="5669280" cy="342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465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The solar journey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 descr="too-many-choice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473" y="1334648"/>
            <a:ext cx="6539209" cy="554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8915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Home solar basics</a:t>
            </a:r>
          </a:p>
        </p:txBody>
      </p:sp>
      <p:pic>
        <p:nvPicPr>
          <p:cNvPr id="7" name="Picture 6" descr="SolarHouse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818" b="19778"/>
          <a:stretch/>
        </p:blipFill>
        <p:spPr>
          <a:xfrm>
            <a:off x="0" y="228620"/>
            <a:ext cx="9154948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9252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A simple technology!</a:t>
            </a:r>
            <a:endParaRPr lang="en-US" dirty="0"/>
          </a:p>
        </p:txBody>
      </p:sp>
      <p:pic>
        <p:nvPicPr>
          <p:cNvPr id="5" name="Picture 4" descr="solar-power-system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2"/>
          <a:stretch/>
        </p:blipFill>
        <p:spPr>
          <a:xfrm>
            <a:off x="492112" y="1465803"/>
            <a:ext cx="8192091" cy="52608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77280" y="2090678"/>
            <a:ext cx="2214880" cy="47192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uFillTx/>
                <a:latin typeface="Proxima Nova A Semibold"/>
                <a:ea typeface="+mn-ea"/>
                <a:cs typeface="Proxima Nova A Semibold"/>
                <a:sym typeface="Helvetica Light"/>
              </a:rPr>
              <a:t>You can send excess power </a:t>
            </a:r>
            <a:br>
              <a: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uFillTx/>
                <a:latin typeface="Proxima Nova A Semibold"/>
                <a:ea typeface="+mn-ea"/>
                <a:cs typeface="Proxima Nova A Semibold"/>
                <a:sym typeface="Helvetica Light"/>
              </a:rPr>
            </a:br>
            <a:r>
              <a: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uFillTx/>
                <a:latin typeface="Proxima Nova A Semibold"/>
                <a:ea typeface="+mn-ea"/>
                <a:cs typeface="Proxima Nova A Semibold"/>
                <a:sym typeface="Helvetica Light"/>
              </a:rPr>
              <a:t>you generate back to the grid.</a:t>
            </a:r>
            <a:endParaRPr kumimoji="0" lang="en-US" sz="1200" b="1" i="0" u="none" strike="noStrike" cap="none" spc="0" normalizeH="0" baseline="0" dirty="0">
              <a:ln>
                <a:noFill/>
              </a:ln>
              <a:solidFill>
                <a:srgbClr val="292929"/>
              </a:solidFill>
              <a:effectLst/>
              <a:uFillTx/>
              <a:latin typeface="Proxima Nova A Semibold"/>
              <a:ea typeface="+mn-ea"/>
              <a:cs typeface="Proxima Nova A Semibold"/>
              <a:sym typeface="Helvetica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9040" y="1522602"/>
            <a:ext cx="2296160" cy="47192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uFillTx/>
                <a:latin typeface="Proxima Nova A Semibold"/>
                <a:ea typeface="+mn-ea"/>
                <a:cs typeface="Proxima Nova A Semibold"/>
                <a:sym typeface="Helvetica Light"/>
              </a:rPr>
              <a:t>Solar panels turn photons from the sun into DC electricity.</a:t>
            </a:r>
            <a:endParaRPr kumimoji="0" lang="en-US" sz="1200" b="1" i="0" u="none" strike="noStrike" cap="none" spc="0" normalizeH="0" baseline="0" dirty="0">
              <a:ln>
                <a:noFill/>
              </a:ln>
              <a:solidFill>
                <a:srgbClr val="292929"/>
              </a:solidFill>
              <a:effectLst/>
              <a:uFillTx/>
              <a:latin typeface="Proxima Nova A Semibold"/>
              <a:ea typeface="+mn-ea"/>
              <a:cs typeface="Proxima Nova A Semibold"/>
              <a:sym typeface="Helvetica Ligh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53667" y="5822286"/>
            <a:ext cx="2124227" cy="544533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82439" y="5847981"/>
            <a:ext cx="2246709" cy="47192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uFillTx/>
                <a:latin typeface="Proxima Nova A Semibold"/>
                <a:ea typeface="+mn-ea"/>
                <a:cs typeface="Proxima Nova A Semibold"/>
                <a:sym typeface="Helvetica Light"/>
              </a:rPr>
              <a:t>The inverter turns DC energy </a:t>
            </a:r>
            <a:br>
              <a: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uFillTx/>
                <a:latin typeface="Proxima Nova A Semibold"/>
                <a:ea typeface="+mn-ea"/>
                <a:cs typeface="Proxima Nova A Semibold"/>
                <a:sym typeface="Helvetica Light"/>
              </a:rPr>
            </a:br>
            <a:r>
              <a: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uFillTx/>
                <a:latin typeface="Proxima Nova A Semibold"/>
                <a:ea typeface="+mn-ea"/>
                <a:cs typeface="Proxima Nova A Semibold"/>
                <a:sym typeface="Helvetica Light"/>
              </a:rPr>
              <a:t>into AC</a:t>
            </a:r>
            <a:r>
              <a:rPr kumimoji="0" lang="en-US" sz="1200" b="1" i="0" u="none" strike="noStrike" cap="none" spc="0" normalizeH="0" dirty="0" smtClean="0">
                <a:ln>
                  <a:noFill/>
                </a:ln>
                <a:solidFill>
                  <a:srgbClr val="292929"/>
                </a:solidFill>
                <a:effectLst/>
                <a:uFillTx/>
                <a:latin typeface="Proxima Nova A Semibold"/>
                <a:ea typeface="+mn-ea"/>
                <a:cs typeface="Proxima Nova A Semibold"/>
                <a:sym typeface="Helvetica Light"/>
              </a:rPr>
              <a:t> energy </a:t>
            </a:r>
            <a:r>
              <a:rPr lang="en-US" sz="1200" b="1" dirty="0">
                <a:solidFill>
                  <a:srgbClr val="292929"/>
                </a:solidFill>
                <a:latin typeface="Proxima Nova A Semibold"/>
                <a:cs typeface="Proxima Nova A Semibold"/>
              </a:rPr>
              <a:t>f</a:t>
            </a:r>
            <a:r>
              <a:rPr kumimoji="0" lang="en-US" sz="1200" b="1" i="0" u="none" strike="noStrike" cap="none" spc="0" normalizeH="0" dirty="0" smtClean="0">
                <a:ln>
                  <a:noFill/>
                </a:ln>
                <a:solidFill>
                  <a:srgbClr val="292929"/>
                </a:solidFill>
                <a:effectLst/>
                <a:uFillTx/>
                <a:latin typeface="Proxima Nova A Semibold"/>
                <a:ea typeface="+mn-ea"/>
                <a:cs typeface="Proxima Nova A Semibold"/>
                <a:sym typeface="Helvetica Light"/>
              </a:rPr>
              <a:t>or your home.</a:t>
            </a:r>
            <a:endParaRPr kumimoji="0" lang="en-US" sz="100" b="1" i="0" u="none" strike="noStrike" cap="none" spc="0" normalizeH="0" baseline="0" dirty="0">
              <a:ln>
                <a:noFill/>
              </a:ln>
              <a:solidFill>
                <a:srgbClr val="292929"/>
              </a:solidFill>
              <a:effectLst/>
              <a:uFillTx/>
              <a:latin typeface="Proxima Nova A Semibold"/>
              <a:ea typeface="+mn-ea"/>
              <a:cs typeface="Proxima Nova A Semibold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47147873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Solar prep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025308" y="2768183"/>
            <a:ext cx="4698472" cy="3292368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 dirty="0"/>
              <a:t>Monthly electrical </a:t>
            </a:r>
            <a:r>
              <a:rPr lang="en-US" dirty="0" smtClean="0"/>
              <a:t>usage – average for </a:t>
            </a:r>
            <a:r>
              <a:rPr lang="en-US" dirty="0"/>
              <a:t>1</a:t>
            </a:r>
            <a:r>
              <a:rPr lang="en-US" dirty="0" smtClean="0"/>
              <a:t>2 months</a:t>
            </a:r>
            <a:endParaRPr lang="en-US" dirty="0"/>
          </a:p>
          <a:p>
            <a:pPr fontAlgn="base">
              <a:lnSpc>
                <a:spcPct val="120000"/>
              </a:lnSpc>
            </a:pPr>
            <a:r>
              <a:rPr lang="en-US" dirty="0"/>
              <a:t>Roof condition and type</a:t>
            </a:r>
          </a:p>
          <a:p>
            <a:pPr fontAlgn="base">
              <a:lnSpc>
                <a:spcPct val="120000"/>
              </a:lnSpc>
            </a:pPr>
            <a:r>
              <a:rPr lang="en-US" dirty="0" smtClean="0"/>
              <a:t>Near</a:t>
            </a:r>
            <a:r>
              <a:rPr lang="en-US" dirty="0"/>
              <a:t>-term plans for home addition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 </a:t>
            </a:r>
            <a:r>
              <a:rPr lang="en-US" dirty="0"/>
              <a:t>electric </a:t>
            </a:r>
            <a:r>
              <a:rPr lang="en-US" dirty="0" smtClean="0"/>
              <a:t>car</a:t>
            </a:r>
            <a:endParaRPr lang="en-US" dirty="0"/>
          </a:p>
          <a:p>
            <a:pPr fontAlgn="base">
              <a:lnSpc>
                <a:spcPct val="120000"/>
              </a:lnSpc>
            </a:pPr>
            <a:r>
              <a:rPr lang="en-US" dirty="0" smtClean="0"/>
              <a:t>Financing: </a:t>
            </a:r>
            <a:r>
              <a:rPr lang="en-US" dirty="0"/>
              <a:t>Cash, loan, lease/PPA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38935" y="1719479"/>
            <a:ext cx="7153189" cy="450949"/>
          </a:xfrm>
        </p:spPr>
        <p:txBody>
          <a:bodyPr/>
          <a:lstStyle/>
          <a:p>
            <a:pPr lvl="0"/>
            <a:r>
              <a:rPr lang="en-US" dirty="0" smtClean="0"/>
              <a:t>What to consider before going solar</a:t>
            </a:r>
            <a:endParaRPr lang="en-US" dirty="0"/>
          </a:p>
        </p:txBody>
      </p:sp>
      <p:pic>
        <p:nvPicPr>
          <p:cNvPr id="5" name="Picture 4" descr="Checklis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9664"/>
            <a:ext cx="3994579" cy="342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78770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Electricity usage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37899" y="1585469"/>
            <a:ext cx="8210715" cy="538582"/>
          </a:xfrm>
        </p:spPr>
        <p:txBody>
          <a:bodyPr/>
          <a:lstStyle/>
          <a:p>
            <a:pPr lvl="0" algn="l"/>
            <a:r>
              <a:rPr lang="en-US" sz="2400" dirty="0" smtClean="0"/>
              <a:t>Get your monthly </a:t>
            </a:r>
            <a:r>
              <a:rPr lang="en-US" sz="2400" dirty="0"/>
              <a:t>electrical </a:t>
            </a:r>
            <a:r>
              <a:rPr lang="en-US" sz="2400" dirty="0" smtClean="0"/>
              <a:t>consumption for past 12 months.</a:t>
            </a:r>
            <a:endParaRPr lang="en-US" sz="2400" dirty="0"/>
          </a:p>
        </p:txBody>
      </p:sp>
      <p:pic>
        <p:nvPicPr>
          <p:cNvPr id="10" name="Picture 9" descr="Screen Shot 2017-05-16 at 1.33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8" y="2401068"/>
            <a:ext cx="5922668" cy="3434607"/>
          </a:xfrm>
          <a:prstGeom prst="rect">
            <a:avLst/>
          </a:prstGeom>
        </p:spPr>
      </p:pic>
      <p:sp>
        <p:nvSpPr>
          <p:cNvPr id="4" name="Notched Right Arrow 3"/>
          <p:cNvSpPr/>
          <p:nvPr/>
        </p:nvSpPr>
        <p:spPr>
          <a:xfrm>
            <a:off x="2627426" y="3153237"/>
            <a:ext cx="1050972" cy="788307"/>
          </a:xfrm>
          <a:prstGeom prst="notchedRightArrow">
            <a:avLst/>
          </a:prstGeom>
          <a:solidFill>
            <a:srgbClr val="0EB13F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 descr="Screen Shot 2017-05-16 at 4.10.4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692" y="5452460"/>
            <a:ext cx="2045148" cy="80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7386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Electricity usage</a:t>
            </a:r>
            <a:endParaRPr lang="en-US" dirty="0"/>
          </a:p>
        </p:txBody>
      </p:sp>
      <p:pic>
        <p:nvPicPr>
          <p:cNvPr id="9" name="Picture 8" descr="Screen Shot 2017-05-27 at 3.13.1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" y="1598511"/>
            <a:ext cx="9004751" cy="444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5120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Roof type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3580" y="1539247"/>
            <a:ext cx="3375663" cy="221699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 smtClean="0"/>
              <a:t>May </a:t>
            </a:r>
            <a:r>
              <a:rPr lang="en-US" sz="2000" dirty="0"/>
              <a:t>affect installation </a:t>
            </a:r>
            <a:r>
              <a:rPr lang="en-US" sz="2000" dirty="0" smtClean="0"/>
              <a:t>cost</a:t>
            </a:r>
          </a:p>
          <a:p>
            <a:pPr lvl="1"/>
            <a:r>
              <a:rPr lang="en-US" sz="1800" dirty="0" smtClean="0"/>
              <a:t>Compose shingle</a:t>
            </a:r>
            <a:endParaRPr lang="en-US" sz="1800" dirty="0"/>
          </a:p>
          <a:p>
            <a:pPr lvl="1"/>
            <a:r>
              <a:rPr lang="en-US" sz="1800" dirty="0"/>
              <a:t>Tile </a:t>
            </a:r>
            <a:r>
              <a:rPr lang="en-US" sz="1800" dirty="0" smtClean="0"/>
              <a:t>(concrete</a:t>
            </a:r>
            <a:r>
              <a:rPr lang="en-US" sz="1800" dirty="0"/>
              <a:t>, </a:t>
            </a:r>
            <a:r>
              <a:rPr lang="en-US" sz="1800" dirty="0" smtClean="0"/>
              <a:t>clay</a:t>
            </a:r>
            <a:r>
              <a:rPr lang="en-US" sz="1800" dirty="0"/>
              <a:t>, </a:t>
            </a:r>
            <a:r>
              <a:rPr lang="en-US" sz="1800" dirty="0" smtClean="0"/>
              <a:t>slate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Wood </a:t>
            </a:r>
            <a:r>
              <a:rPr lang="en-US" sz="1800" dirty="0" smtClean="0"/>
              <a:t>shake</a:t>
            </a:r>
            <a:endParaRPr lang="en-US" sz="1800" dirty="0"/>
          </a:p>
          <a:p>
            <a:pPr lvl="1"/>
            <a:r>
              <a:rPr lang="en-US" sz="1800" dirty="0" smtClean="0"/>
              <a:t>Metal</a:t>
            </a:r>
          </a:p>
          <a:p>
            <a:pPr lvl="1"/>
            <a:r>
              <a:rPr lang="en-US" sz="1800" dirty="0" smtClean="0"/>
              <a:t>Flat</a:t>
            </a:r>
            <a:endParaRPr lang="en-US" sz="18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Comp_Shing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536" y="1602169"/>
            <a:ext cx="3491721" cy="18796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79495" y="3440475"/>
            <a:ext cx="2043921" cy="33341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en-US" sz="1500" dirty="0" smtClean="0">
                <a:solidFill>
                  <a:schemeClr val="tx1"/>
                </a:solidFill>
                <a:latin typeface="Proxima Nova A Light"/>
                <a:cs typeface="Proxima Nova A Light"/>
              </a:rPr>
              <a:t>Composite shingle</a:t>
            </a:r>
            <a:endParaRPr lang="en-US" sz="1500" dirty="0">
              <a:solidFill>
                <a:schemeClr val="tx1"/>
              </a:solidFill>
              <a:latin typeface="Proxima Nova A Light"/>
              <a:cs typeface="Proxima Nova A Light"/>
            </a:endParaRPr>
          </a:p>
        </p:txBody>
      </p:sp>
      <p:pic>
        <p:nvPicPr>
          <p:cNvPr id="9" name="Picture 8" descr="Metal_Standing_Sea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46" y="3928533"/>
            <a:ext cx="3051928" cy="228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15718" y="6165774"/>
            <a:ext cx="2052746" cy="33341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en-US" sz="1500" dirty="0" smtClean="0">
                <a:solidFill>
                  <a:schemeClr val="tx1"/>
                </a:solidFill>
                <a:latin typeface="Proxima Nova A Light"/>
                <a:cs typeface="Proxima Nova A Light"/>
              </a:rPr>
              <a:t>Standing seam metal</a:t>
            </a:r>
            <a:endParaRPr lang="en-US" sz="1500" dirty="0">
              <a:solidFill>
                <a:schemeClr val="tx1"/>
              </a:solidFill>
              <a:latin typeface="Proxima Nova A Light"/>
              <a:cs typeface="Proxima Nova A Light"/>
            </a:endParaRPr>
          </a:p>
        </p:txBody>
      </p:sp>
      <p:pic>
        <p:nvPicPr>
          <p:cNvPr id="11" name="Picture 10" descr="Concrete_Til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050" y="3928533"/>
            <a:ext cx="3491721" cy="2286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40726" y="6182723"/>
            <a:ext cx="1600200" cy="33341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en-US" sz="1500" dirty="0">
                <a:solidFill>
                  <a:schemeClr val="tx1"/>
                </a:solidFill>
                <a:latin typeface="Proxima Nova A Light"/>
                <a:cs typeface="Proxima Nova A Light"/>
              </a:rPr>
              <a:t>Concrete Tile</a:t>
            </a:r>
          </a:p>
        </p:txBody>
      </p:sp>
    </p:spTree>
    <p:extLst>
      <p:ext uri="{BB962C8B-B14F-4D97-AF65-F5344CB8AC3E}">
        <p14:creationId xmlns:p14="http://schemas.microsoft.com/office/powerpoint/2010/main" val="336488574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Roof condition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75178" y="1505532"/>
            <a:ext cx="8317873" cy="2271771"/>
          </a:xfrm>
        </p:spPr>
        <p:txBody>
          <a:bodyPr/>
          <a:lstStyle/>
          <a:p>
            <a:pPr lvl="0"/>
            <a:r>
              <a:rPr lang="en-US" sz="2000" dirty="0" smtClean="0"/>
              <a:t>A </a:t>
            </a:r>
            <a:r>
              <a:rPr lang="en-US" sz="2000" dirty="0"/>
              <a:t>solar system can last 25+ </a:t>
            </a:r>
            <a:r>
              <a:rPr lang="en-US" sz="2000" dirty="0" smtClean="0"/>
              <a:t>years</a:t>
            </a:r>
          </a:p>
          <a:p>
            <a:pPr lvl="0"/>
            <a:r>
              <a:rPr lang="en-US" sz="2000" dirty="0" smtClean="0"/>
              <a:t>Your roof should have at least 5 - 7 </a:t>
            </a:r>
            <a:r>
              <a:rPr lang="en-US" sz="2000" dirty="0"/>
              <a:t>years of useful </a:t>
            </a:r>
            <a:r>
              <a:rPr lang="en-US" sz="2000" dirty="0" smtClean="0"/>
              <a:t>life.</a:t>
            </a:r>
            <a:endParaRPr lang="en-US" sz="2000" dirty="0"/>
          </a:p>
          <a:p>
            <a:pPr lvl="0"/>
            <a:r>
              <a:rPr lang="en-US" sz="2000" dirty="0" smtClean="0"/>
              <a:t>Your installer should check if your roof is in good condition.</a:t>
            </a:r>
          </a:p>
          <a:p>
            <a:pPr lvl="0"/>
            <a:r>
              <a:rPr lang="en-US" sz="2000" dirty="0" smtClean="0"/>
              <a:t>Installer </a:t>
            </a:r>
            <a:r>
              <a:rPr lang="en-US" sz="2000" dirty="0"/>
              <a:t>may request access to </a:t>
            </a:r>
            <a:r>
              <a:rPr lang="en-US" sz="2000" dirty="0" smtClean="0"/>
              <a:t>attic.</a:t>
            </a:r>
            <a:endParaRPr lang="en-US" sz="2000" dirty="0"/>
          </a:p>
          <a:p>
            <a:endParaRPr lang="en-US" dirty="0"/>
          </a:p>
        </p:txBody>
      </p:sp>
      <p:pic>
        <p:nvPicPr>
          <p:cNvPr id="5" name="Picture 4" descr="bigstock-Roof-construction-site-Remova-69263446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32" b="30587"/>
          <a:stretch/>
        </p:blipFill>
        <p:spPr>
          <a:xfrm>
            <a:off x="481695" y="3235052"/>
            <a:ext cx="7228166" cy="363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3376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Near-term plans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75182" y="2556640"/>
            <a:ext cx="4196823" cy="3125748"/>
          </a:xfrm>
        </p:spPr>
        <p:txBody>
          <a:bodyPr/>
          <a:lstStyle/>
          <a:p>
            <a:pPr lvl="0"/>
            <a:r>
              <a:rPr lang="en-US" sz="2400" dirty="0"/>
              <a:t>Remodeling / addition to your home</a:t>
            </a:r>
            <a:br>
              <a:rPr lang="en-US" sz="2400" dirty="0"/>
            </a:br>
            <a:endParaRPr lang="en-US" sz="1000" dirty="0"/>
          </a:p>
          <a:p>
            <a:r>
              <a:rPr lang="en-US" sz="2400" dirty="0"/>
              <a:t>New </a:t>
            </a:r>
            <a:r>
              <a:rPr lang="en-US" sz="2400" dirty="0" smtClean="0"/>
              <a:t>appliances</a:t>
            </a:r>
            <a:endParaRPr lang="en-US" sz="2400" dirty="0"/>
          </a:p>
          <a:p>
            <a:pPr lvl="0"/>
            <a:endParaRPr lang="en-US" sz="1000" dirty="0"/>
          </a:p>
          <a:p>
            <a:pPr lvl="0"/>
            <a:r>
              <a:rPr lang="en-US" sz="2400" dirty="0"/>
              <a:t>Hot </a:t>
            </a:r>
            <a:r>
              <a:rPr lang="en-US" sz="2400" dirty="0" smtClean="0"/>
              <a:t>tub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1000" dirty="0" smtClean="0"/>
              <a:t> </a:t>
            </a:r>
            <a:endParaRPr lang="en-US" sz="1000" dirty="0"/>
          </a:p>
          <a:p>
            <a:pPr lvl="0"/>
            <a:r>
              <a:rPr lang="en-US" sz="2400" dirty="0"/>
              <a:t>Electric </a:t>
            </a:r>
            <a:r>
              <a:rPr lang="en-US" sz="2400" dirty="0" smtClean="0"/>
              <a:t>car</a:t>
            </a:r>
            <a:endParaRPr lang="en-US" sz="24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42203" y="1620940"/>
            <a:ext cx="5142554" cy="450950"/>
          </a:xfrm>
        </p:spPr>
        <p:txBody>
          <a:bodyPr/>
          <a:lstStyle/>
          <a:p>
            <a:pPr lvl="0"/>
            <a:r>
              <a:rPr lang="en-US" dirty="0" smtClean="0"/>
              <a:t>Considering any of these?</a:t>
            </a:r>
            <a:endParaRPr lang="en-US" dirty="0"/>
          </a:p>
        </p:txBody>
      </p:sp>
      <p:pic>
        <p:nvPicPr>
          <p:cNvPr id="8" name="Picture Placeholder 6" descr="Nissan_Leaf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7" r="23117"/>
          <a:stretch>
            <a:fillRect/>
          </a:stretch>
        </p:blipFill>
        <p:spPr>
          <a:xfrm>
            <a:off x="4572005" y="2299627"/>
            <a:ext cx="4582943" cy="4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2614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inancing options</a:t>
            </a:r>
            <a:endParaRPr lang="en-US" dirty="0"/>
          </a:p>
        </p:txBody>
      </p:sp>
      <p:pic>
        <p:nvPicPr>
          <p:cNvPr id="8" name="Picture 7" descr="Enchanted fore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0" y="1342621"/>
            <a:ext cx="7368437" cy="55263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7767" y="6026467"/>
            <a:ext cx="6472932" cy="71814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spc="0" normalizeH="0" baseline="0" dirty="0" smtClean="0">
                <a:ln w="1587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/>
                <a:uFillTx/>
                <a:latin typeface="Proxima Nova A Semibold"/>
                <a:ea typeface="+mn-ea"/>
                <a:cs typeface="Proxima Nova A Semibold"/>
                <a:sym typeface="Helvetica Light"/>
              </a:rPr>
              <a:t>Lease, PPA, or buy?</a:t>
            </a:r>
            <a:r>
              <a:rPr kumimoji="0" lang="en-US" sz="4000" i="0" u="none" strike="noStrike" cap="none" spc="0" normalizeH="0" dirty="0" smtClean="0">
                <a:ln w="1587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/>
                <a:uFillTx/>
                <a:latin typeface="Proxima Nova A Semibold"/>
                <a:ea typeface="+mn-ea"/>
                <a:cs typeface="Proxima Nova A Semibold"/>
                <a:sym typeface="Helvetica Light"/>
              </a:rPr>
              <a:t> Oh my!</a:t>
            </a:r>
            <a:endParaRPr kumimoji="0" lang="en-US" sz="4000" i="0" u="none" strike="noStrike" cap="none" spc="0" normalizeH="0" baseline="0" dirty="0">
              <a:ln w="15875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effectLst/>
              <a:uFillTx/>
              <a:latin typeface="Proxima Nova A Semibold"/>
              <a:ea typeface="+mn-ea"/>
              <a:cs typeface="Proxima Nova A Semibold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19496529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inancing options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75178" y="2381453"/>
            <a:ext cx="4792099" cy="881264"/>
          </a:xfrm>
        </p:spPr>
        <p:txBody>
          <a:bodyPr/>
          <a:lstStyle/>
          <a:p>
            <a:pPr lvl="0"/>
            <a:r>
              <a:rPr lang="en-US" dirty="0" smtClean="0"/>
              <a:t>Buy with cash or low-cost loan</a:t>
            </a:r>
          </a:p>
          <a:p>
            <a:pPr lvl="0"/>
            <a:r>
              <a:rPr lang="en-US" dirty="0" smtClean="0"/>
              <a:t>System and power belong to you</a:t>
            </a:r>
          </a:p>
          <a:p>
            <a:pPr lvl="0"/>
            <a:endParaRPr lang="en-US" sz="1000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accent1"/>
                </a:solidFill>
              </a:rPr>
              <a:t>Lease or PPA</a:t>
            </a:r>
            <a:endParaRPr lang="en-US" dirty="0"/>
          </a:p>
          <a:p>
            <a:pPr lvl="0"/>
            <a:r>
              <a:rPr lang="en-US" dirty="0" smtClean="0"/>
              <a:t>Pay monthly</a:t>
            </a:r>
          </a:p>
          <a:p>
            <a:pPr lvl="0"/>
            <a:r>
              <a:rPr lang="en-US" dirty="0" smtClean="0"/>
              <a:t>Lease: Pay a set monthly fee</a:t>
            </a:r>
          </a:p>
          <a:p>
            <a:pPr lvl="0"/>
            <a:r>
              <a:rPr lang="en-US" dirty="0" smtClean="0"/>
              <a:t>Power </a:t>
            </a:r>
            <a:r>
              <a:rPr lang="en-US" dirty="0"/>
              <a:t>purchase agreement (PPA</a:t>
            </a:r>
            <a:r>
              <a:rPr lang="en-US" dirty="0" smtClean="0"/>
              <a:t>): </a:t>
            </a:r>
            <a:br>
              <a:rPr lang="en-US" dirty="0" smtClean="0"/>
            </a:br>
            <a:r>
              <a:rPr lang="en-US" dirty="0" smtClean="0"/>
              <a:t>Pay a monthly fee for the power you use</a:t>
            </a:r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75047" y="1719479"/>
            <a:ext cx="8318004" cy="450949"/>
          </a:xfrm>
        </p:spPr>
        <p:txBody>
          <a:bodyPr/>
          <a:lstStyle/>
          <a:p>
            <a:pPr lvl="0"/>
            <a:r>
              <a:rPr lang="en-US" dirty="0" smtClean="0"/>
              <a:t>Ownership</a:t>
            </a:r>
            <a:endParaRPr lang="en-US" dirty="0"/>
          </a:p>
        </p:txBody>
      </p:sp>
      <p:pic>
        <p:nvPicPr>
          <p:cNvPr id="5" name="Picture 4" descr="BestWayToPay_Cash_0818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450" y="1733754"/>
            <a:ext cx="3973037" cy="362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96299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olarLea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086" y="3109434"/>
            <a:ext cx="5405154" cy="3415584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How do you pick?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75178" y="2129625"/>
            <a:ext cx="7278689" cy="1483444"/>
          </a:xfrm>
        </p:spPr>
        <p:txBody>
          <a:bodyPr/>
          <a:lstStyle/>
          <a:p>
            <a:pPr lvl="0"/>
            <a:r>
              <a:rPr lang="en-US" sz="1800" dirty="0" smtClean="0"/>
              <a:t>More savings – especially with cash purchase</a:t>
            </a:r>
          </a:p>
          <a:p>
            <a:pPr lvl="0"/>
            <a:r>
              <a:rPr lang="en-US" sz="1800" dirty="0" smtClean="0"/>
              <a:t>Can take advantage of tax credits</a:t>
            </a:r>
          </a:p>
          <a:p>
            <a:pPr lvl="0"/>
            <a:r>
              <a:rPr lang="en-US" sz="1800" dirty="0" smtClean="0"/>
              <a:t>Simplest, fastest way to finance your system</a:t>
            </a:r>
          </a:p>
          <a:p>
            <a:pPr lvl="0"/>
            <a:r>
              <a:rPr lang="en-US" sz="1800" dirty="0"/>
              <a:t>May be easier to sell </a:t>
            </a:r>
            <a:r>
              <a:rPr lang="en-US" sz="1800" dirty="0" smtClean="0"/>
              <a:t>home</a:t>
            </a:r>
          </a:p>
          <a:p>
            <a:pPr marL="0" indent="0">
              <a:buNone/>
            </a:pPr>
            <a:endParaRPr lang="en-US" sz="1000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accent1"/>
                </a:solidFill>
              </a:rPr>
              <a:t>Why lease?</a:t>
            </a:r>
            <a:endParaRPr lang="en-US" dirty="0" smtClean="0"/>
          </a:p>
          <a:p>
            <a:pPr lvl="0"/>
            <a:r>
              <a:rPr lang="en-US" sz="1800" dirty="0" smtClean="0"/>
              <a:t>Can go solar at no upfront cost</a:t>
            </a:r>
          </a:p>
          <a:p>
            <a:pPr lvl="0"/>
            <a:r>
              <a:rPr lang="en-US" sz="1800" dirty="0" smtClean="0"/>
              <a:t>Can start saving on Day 1</a:t>
            </a:r>
          </a:p>
          <a:p>
            <a:r>
              <a:rPr lang="en-US" sz="1800" dirty="0" smtClean="0"/>
              <a:t>May not have enough tax </a:t>
            </a:r>
            <a:br>
              <a:rPr lang="en-US" sz="1800" dirty="0" smtClean="0"/>
            </a:br>
            <a:r>
              <a:rPr lang="en-US" sz="1800" dirty="0" smtClean="0"/>
              <a:t>liability for tax credit</a:t>
            </a:r>
          </a:p>
          <a:p>
            <a:r>
              <a:rPr lang="en-US" sz="1800" dirty="0" smtClean="0"/>
              <a:t>Fewer maintenance worries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75047" y="1467652"/>
            <a:ext cx="8318004" cy="450949"/>
          </a:xfrm>
        </p:spPr>
        <p:txBody>
          <a:bodyPr/>
          <a:lstStyle/>
          <a:p>
            <a:pPr lvl="0"/>
            <a:r>
              <a:rPr lang="en-US" dirty="0" smtClean="0"/>
              <a:t>Why own?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9937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money-solar-puzzle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5" b="15683"/>
          <a:stretch/>
        </p:blipFill>
        <p:spPr>
          <a:xfrm>
            <a:off x="2090998" y="4456091"/>
            <a:ext cx="5167795" cy="2401909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393581" y="137391"/>
            <a:ext cx="5824668" cy="1064840"/>
          </a:xfrm>
        </p:spPr>
        <p:txBody>
          <a:bodyPr/>
          <a:lstStyle/>
          <a:p>
            <a:r>
              <a:rPr lang="en-US" dirty="0" smtClean="0"/>
              <a:t>Financing options compared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437224"/>
              </p:ext>
            </p:extLst>
          </p:nvPr>
        </p:nvGraphicFramePr>
        <p:xfrm>
          <a:off x="208005" y="1598477"/>
          <a:ext cx="8779990" cy="28576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9050"/>
                <a:gridCol w="1369050"/>
                <a:gridCol w="1369050"/>
                <a:gridCol w="1632253"/>
                <a:gridCol w="1484938"/>
                <a:gridCol w="1555649"/>
              </a:tblGrid>
              <a:tr h="7072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Financing 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Upfront cost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Monthly cost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20-year savings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30% tax credit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You own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70414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Cash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$$$$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solidFill>
                            <a:srgbClr val="0EB13F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0</a:t>
                      </a:r>
                      <a:r>
                        <a:rPr lang="en-US" sz="1400" b="1" dirty="0">
                          <a:solidFill>
                            <a:srgbClr val="0EB13F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rgbClr val="008000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$$$$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rgbClr val="0EB13F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✔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solidFill>
                            <a:srgbClr val="0EB13F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✔</a:t>
                      </a:r>
                    </a:p>
                  </a:txBody>
                  <a:tcPr marL="68580" marR="68580" marT="0" marB="0" anchor="ctr"/>
                </a:tc>
              </a:tr>
              <a:tr h="7230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Loan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solidFill>
                            <a:srgbClr val="0EB13F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0</a:t>
                      </a:r>
                      <a:r>
                        <a:rPr lang="en-US" sz="1400" b="1" dirty="0">
                          <a:solidFill>
                            <a:srgbClr val="0EB13F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$$$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rgbClr val="008000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$$$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10766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EB13F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 </a:t>
                      </a:r>
                      <a:r>
                        <a:rPr lang="en-US" sz="1400" dirty="0" smtClean="0">
                          <a:solidFill>
                            <a:srgbClr val="0EB13F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✔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10766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EB13F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✔</a:t>
                      </a:r>
                      <a:r>
                        <a:rPr lang="en-US" sz="1400" dirty="0">
                          <a:solidFill>
                            <a:srgbClr val="0EB13F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  <a:tr h="7230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Lease/PPA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 smtClean="0">
                          <a:solidFill>
                            <a:srgbClr val="0EB13F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0</a:t>
                      </a:r>
                      <a:r>
                        <a:rPr lang="en-US" sz="1400" b="1" dirty="0">
                          <a:solidFill>
                            <a:srgbClr val="0EB13F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$$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rgbClr val="008000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$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  <a:latin typeface="Webdings"/>
                          <a:ea typeface="Webdings"/>
                          <a:cs typeface="Webdings"/>
                          <a:sym typeface="Webdings"/>
                        </a:rPr>
                        <a:t>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10766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  <a:latin typeface="Webdings"/>
                          <a:ea typeface="Webdings"/>
                          <a:cs typeface="Webdings"/>
                          <a:sym typeface="Webdings"/>
                        </a:rPr>
                        <a:t>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ＭＳ 明朝"/>
                          <a:cs typeface="Arial"/>
                        </a:rPr>
                        <a:t> </a:t>
                      </a:r>
                      <a:r>
                        <a:rPr lang="en-US" sz="1400" dirty="0">
                          <a:effectLst/>
                          <a:latin typeface="Arial"/>
                          <a:ea typeface="ＭＳ 明朝"/>
                          <a:cs typeface="Arial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86008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Process of going solar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188724" y="2175752"/>
            <a:ext cx="2673661" cy="1927325"/>
          </a:xfrm>
        </p:spPr>
        <p:txBody>
          <a:bodyPr/>
          <a:lstStyle/>
          <a:p>
            <a:pPr lvl="0" fontAlgn="base"/>
            <a:r>
              <a:rPr lang="en-US" dirty="0" smtClean="0"/>
              <a:t>Find </a:t>
            </a:r>
            <a:r>
              <a:rPr lang="en-US" dirty="0"/>
              <a:t>installers </a:t>
            </a:r>
            <a:endParaRPr lang="en-US" dirty="0" smtClean="0"/>
          </a:p>
          <a:p>
            <a:pPr lvl="0" fontAlgn="base"/>
            <a:r>
              <a:rPr lang="en-US" dirty="0" smtClean="0"/>
              <a:t>Compare quotes</a:t>
            </a:r>
            <a:br>
              <a:rPr lang="en-US" dirty="0" smtClean="0"/>
            </a:br>
            <a:r>
              <a:rPr lang="en-US" dirty="0" smtClean="0"/>
              <a:t>and equipment</a:t>
            </a:r>
          </a:p>
          <a:p>
            <a:pPr lvl="0" fontAlgn="base"/>
            <a:r>
              <a:rPr lang="en-US" dirty="0" smtClean="0"/>
              <a:t>Consider aesthetic preferences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bigstock-Housetop-With-Solar-569763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9"/>
          <a:stretch/>
        </p:blipFill>
        <p:spPr>
          <a:xfrm>
            <a:off x="3008923" y="1331557"/>
            <a:ext cx="6135077" cy="4997298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257819" y="1571571"/>
            <a:ext cx="2057491" cy="519041"/>
          </a:xfrm>
        </p:spPr>
        <p:txBody>
          <a:bodyPr/>
          <a:lstStyle/>
          <a:p>
            <a:pPr lvl="0"/>
            <a:r>
              <a:rPr lang="en-US" sz="2400" dirty="0" smtClean="0"/>
              <a:t>First steps: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5950032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Find installers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6646" y="1554719"/>
            <a:ext cx="4934421" cy="4357586"/>
          </a:xfrm>
        </p:spPr>
        <p:txBody>
          <a:bodyPr/>
          <a:lstStyle/>
          <a:p>
            <a:pPr lvl="0"/>
            <a:r>
              <a:rPr lang="en-US" dirty="0"/>
              <a:t>Get references from friends, neighbors, and online sources like Yelp.</a:t>
            </a:r>
          </a:p>
          <a:p>
            <a:pPr lvl="0"/>
            <a:r>
              <a:rPr lang="en-US" dirty="0"/>
              <a:t>Check how long the company has been in business. </a:t>
            </a:r>
          </a:p>
          <a:p>
            <a:pPr lvl="0"/>
            <a:r>
              <a:rPr lang="en-US" dirty="0"/>
              <a:t>Pay attention to the vibe </a:t>
            </a:r>
            <a:br>
              <a:rPr lang="en-US" dirty="0"/>
            </a:br>
            <a:r>
              <a:rPr lang="en-US" dirty="0" smtClean="0"/>
              <a:t>you </a:t>
            </a:r>
            <a:r>
              <a:rPr lang="en-US" dirty="0"/>
              <a:t>get from </a:t>
            </a:r>
            <a:r>
              <a:rPr lang="en-US" dirty="0" smtClean="0"/>
              <a:t>an installer</a:t>
            </a:r>
            <a:r>
              <a:rPr lang="en-US" dirty="0"/>
              <a:t>. </a:t>
            </a:r>
          </a:p>
          <a:p>
            <a:pPr lvl="0"/>
            <a:r>
              <a:rPr lang="en-US" dirty="0" smtClean="0"/>
              <a:t>Check out </a:t>
            </a:r>
            <a:r>
              <a:rPr lang="en-US" dirty="0" err="1" smtClean="0">
                <a:hlinkClick r:id="rId2" action="ppaction://hlinkfile"/>
              </a:rPr>
              <a:t>Sunible.com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7" name="Picture 6" descr="bigstock-Workers-installing-alternative-62061284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139" y="3255743"/>
            <a:ext cx="5421809" cy="361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8703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pplesoran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358" y="3498038"/>
            <a:ext cx="5049590" cy="3366393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Compare quotes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6646" y="1554719"/>
            <a:ext cx="4934421" cy="4357586"/>
          </a:xfrm>
        </p:spPr>
        <p:txBody>
          <a:bodyPr/>
          <a:lstStyle/>
          <a:p>
            <a:pPr lvl="0" fontAlgn="base"/>
            <a:r>
              <a:rPr lang="en-US" dirty="0"/>
              <a:t>Determine cash price</a:t>
            </a:r>
          </a:p>
          <a:p>
            <a:pPr lvl="0" fontAlgn="base"/>
            <a:r>
              <a:rPr lang="en-US" dirty="0"/>
              <a:t>Compare dollars per watt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sz="1800" dirty="0" smtClean="0">
                <a:latin typeface="Proxima Nova A Semibold"/>
                <a:cs typeface="Proxima Nova A Semibold"/>
              </a:rPr>
              <a:t>Cash price</a:t>
            </a:r>
            <a:r>
              <a:rPr lang="en-US" sz="1800" dirty="0" smtClean="0"/>
              <a:t>:</a:t>
            </a:r>
            <a:r>
              <a:rPr lang="en-US" sz="1800" dirty="0"/>
              <a:t> $17,000 before </a:t>
            </a:r>
            <a:r>
              <a:rPr lang="en-US" sz="1800" dirty="0" smtClean="0"/>
              <a:t>incentives </a:t>
            </a:r>
          </a:p>
          <a:p>
            <a:pPr lvl="1"/>
            <a:r>
              <a:rPr lang="en-US" sz="1800" dirty="0" smtClean="0">
                <a:latin typeface="Proxima Nova A Semibold"/>
                <a:cs typeface="Proxima Nova A Semibold"/>
              </a:rPr>
              <a:t>System size</a:t>
            </a:r>
            <a:r>
              <a:rPr lang="en-US" sz="1800" dirty="0" smtClean="0"/>
              <a:t>: Twenty 250-watt panels </a:t>
            </a:r>
            <a:br>
              <a:rPr lang="en-US" sz="1800" dirty="0" smtClean="0"/>
            </a:br>
            <a:r>
              <a:rPr lang="en-US" sz="1800" dirty="0" smtClean="0"/>
              <a:t>= 5000</a:t>
            </a:r>
            <a:r>
              <a:rPr lang="en-US" sz="1800" dirty="0"/>
              <a:t>-watt (5 kW) </a:t>
            </a:r>
            <a:r>
              <a:rPr lang="en-US" sz="1800" dirty="0" smtClean="0"/>
              <a:t>system</a:t>
            </a:r>
          </a:p>
          <a:p>
            <a:pPr lvl="1"/>
            <a:r>
              <a:rPr lang="en-US" sz="1800" dirty="0" smtClean="0">
                <a:latin typeface="Proxima Nova A Semibold"/>
                <a:cs typeface="Proxima Nova A Semibold"/>
              </a:rPr>
              <a:t>$$ per watt</a:t>
            </a:r>
            <a:r>
              <a:rPr lang="en-US" sz="1800" dirty="0" smtClean="0"/>
              <a:t>: $17,000/5000 </a:t>
            </a:r>
            <a:br>
              <a:rPr lang="en-US" sz="1800" dirty="0" smtClean="0"/>
            </a:br>
            <a:r>
              <a:rPr lang="en-US" sz="1800" dirty="0" smtClean="0"/>
              <a:t>= $</a:t>
            </a:r>
            <a:r>
              <a:rPr lang="en-US" sz="1800" dirty="0"/>
              <a:t>3.40 per </a:t>
            </a:r>
            <a:r>
              <a:rPr lang="en-US" sz="1800" dirty="0" smtClean="0"/>
              <a:t>watt</a:t>
            </a:r>
          </a:p>
          <a:p>
            <a:r>
              <a:rPr lang="en-US" sz="2200" dirty="0" smtClean="0"/>
              <a:t>Avg price in 2017: </a:t>
            </a:r>
            <a:br>
              <a:rPr lang="en-US" sz="2200" dirty="0" smtClean="0"/>
            </a:br>
            <a:r>
              <a:rPr lang="en-US" sz="2200" dirty="0" smtClean="0"/>
              <a:t>$</a:t>
            </a:r>
            <a:r>
              <a:rPr lang="en-US" sz="2200" dirty="0"/>
              <a:t>2.87 </a:t>
            </a:r>
            <a:r>
              <a:rPr lang="en-US" sz="2200" dirty="0" smtClean="0"/>
              <a:t>- </a:t>
            </a:r>
            <a:r>
              <a:rPr lang="en-US" sz="2200" dirty="0"/>
              <a:t>$3.85 per </a:t>
            </a:r>
            <a:r>
              <a:rPr lang="en-US" sz="2200" dirty="0" smtClean="0"/>
              <a:t>watt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1047916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Compare equipment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6646" y="1554719"/>
            <a:ext cx="8623769" cy="3492638"/>
          </a:xfrm>
        </p:spPr>
        <p:txBody>
          <a:bodyPr/>
          <a:lstStyle/>
          <a:p>
            <a:pPr lvl="0"/>
            <a:r>
              <a:rPr lang="en-US" sz="2000" dirty="0"/>
              <a:t>Solar panels don’t vary that much. </a:t>
            </a:r>
          </a:p>
          <a:p>
            <a:pPr lvl="0"/>
            <a:r>
              <a:rPr lang="en-US" sz="2000" dirty="0" smtClean="0"/>
              <a:t>Focus on the </a:t>
            </a:r>
            <a:r>
              <a:rPr lang="en-US" sz="2000" dirty="0"/>
              <a:t>inverter. </a:t>
            </a:r>
            <a:endParaRPr lang="en-US" sz="2000" dirty="0" smtClean="0"/>
          </a:p>
          <a:p>
            <a:pPr lvl="1"/>
            <a:r>
              <a:rPr lang="en-US" sz="1800" dirty="0" smtClean="0">
                <a:latin typeface="Proxima Nova A Semibold"/>
                <a:cs typeface="Proxima Nova A Semibold"/>
              </a:rPr>
              <a:t>String inverters</a:t>
            </a:r>
            <a:r>
              <a:rPr lang="en-US" sz="1800" dirty="0" smtClean="0"/>
              <a:t>: Not </a:t>
            </a:r>
            <a:r>
              <a:rPr lang="en-US" sz="1800" dirty="0"/>
              <a:t>as shade-tolerant </a:t>
            </a:r>
            <a:r>
              <a:rPr lang="en-US" sz="1800" dirty="0" smtClean="0"/>
              <a:t>-- best </a:t>
            </a:r>
            <a:r>
              <a:rPr lang="en-US" sz="1800" dirty="0"/>
              <a:t>if your roof has full sun all </a:t>
            </a:r>
            <a:r>
              <a:rPr lang="en-US" sz="1800" dirty="0" smtClean="0"/>
              <a:t>day.</a:t>
            </a:r>
          </a:p>
          <a:p>
            <a:pPr lvl="1"/>
            <a:r>
              <a:rPr lang="en-US" sz="1800" dirty="0" err="1" smtClean="0">
                <a:latin typeface="Proxima Nova A Semibold"/>
                <a:cs typeface="Proxima Nova A Semibold"/>
              </a:rPr>
              <a:t>Microinverters</a:t>
            </a:r>
            <a:r>
              <a:rPr lang="en-US" sz="1800" b="1" dirty="0" smtClean="0"/>
              <a:t>:</a:t>
            </a:r>
            <a:r>
              <a:rPr lang="en-US" sz="1800" dirty="0"/>
              <a:t> </a:t>
            </a:r>
            <a:r>
              <a:rPr lang="en-US" sz="1800" dirty="0" smtClean="0"/>
              <a:t>Good option </a:t>
            </a:r>
            <a:r>
              <a:rPr lang="en-US" sz="1800" dirty="0"/>
              <a:t>if you have any </a:t>
            </a:r>
            <a:r>
              <a:rPr lang="en-US" sz="1800" dirty="0" smtClean="0"/>
              <a:t>shading.</a:t>
            </a:r>
            <a:endParaRPr lang="en-US" sz="1800" dirty="0"/>
          </a:p>
          <a:p>
            <a:pPr lvl="1"/>
            <a:r>
              <a:rPr lang="en-US" sz="1800" dirty="0" smtClean="0">
                <a:latin typeface="Proxima Nova A Semibold"/>
                <a:cs typeface="Proxima Nova A Semibold"/>
              </a:rPr>
              <a:t>Optimizers</a:t>
            </a:r>
            <a:r>
              <a:rPr lang="en-US" sz="1800" b="1" dirty="0" smtClean="0"/>
              <a:t>: </a:t>
            </a:r>
            <a:r>
              <a:rPr lang="en-US" sz="1800" dirty="0" smtClean="0"/>
              <a:t>A lot </a:t>
            </a:r>
            <a:r>
              <a:rPr lang="en-US" sz="1800" dirty="0"/>
              <a:t>like </a:t>
            </a:r>
            <a:r>
              <a:rPr lang="en-US" sz="1800" dirty="0" err="1" smtClean="0"/>
              <a:t>microinverters</a:t>
            </a:r>
            <a:r>
              <a:rPr lang="en-US" sz="1800" dirty="0" smtClean="0"/>
              <a:t>, </a:t>
            </a:r>
            <a:r>
              <a:rPr lang="en-US" sz="1800" dirty="0"/>
              <a:t>sometimes cheaper.</a:t>
            </a:r>
          </a:p>
          <a:p>
            <a:r>
              <a:rPr lang="en-US" sz="2000" dirty="0" smtClean="0"/>
              <a:t>Compare </a:t>
            </a:r>
            <a:r>
              <a:rPr lang="en-US" sz="2000" dirty="0"/>
              <a:t>the warranties for your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panels </a:t>
            </a:r>
            <a:r>
              <a:rPr lang="en-US" sz="2000" dirty="0"/>
              <a:t>and inverters. </a:t>
            </a:r>
          </a:p>
        </p:txBody>
      </p:sp>
      <p:pic>
        <p:nvPicPr>
          <p:cNvPr id="3" name="Picture 2" descr="Microinverter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843" y="3475871"/>
            <a:ext cx="4524103" cy="339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8364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Aesthetic preferences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375047" y="1434805"/>
            <a:ext cx="3850736" cy="820627"/>
          </a:xfrm>
        </p:spPr>
        <p:txBody>
          <a:bodyPr/>
          <a:lstStyle/>
          <a:p>
            <a:pPr lvl="0"/>
            <a:r>
              <a:rPr lang="en-US" sz="2400" dirty="0"/>
              <a:t>Ask </a:t>
            </a:r>
            <a:r>
              <a:rPr lang="en-US" sz="2400" dirty="0" smtClean="0"/>
              <a:t>your solar </a:t>
            </a:r>
            <a:r>
              <a:rPr lang="en-US" sz="2400" dirty="0"/>
              <a:t>installer to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show </a:t>
            </a:r>
            <a:r>
              <a:rPr lang="en-US" sz="2400" dirty="0"/>
              <a:t>you </a:t>
            </a:r>
            <a:r>
              <a:rPr lang="en-US" sz="2400" dirty="0" smtClean="0"/>
              <a:t>design </a:t>
            </a:r>
            <a:r>
              <a:rPr lang="en-US" sz="2400" dirty="0"/>
              <a:t>plans.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1538" y="2316871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860" indent="-342860" algn="l" defTabSz="584132" rtl="0" latinLnBrk="1" hangingPunct="0">
              <a:buFont typeface="Arial"/>
              <a:buChar char="•"/>
            </a:pPr>
            <a:r>
              <a:rPr lang="en-US" sz="2000" dirty="0">
                <a:solidFill>
                  <a:schemeClr val="tx1"/>
                </a:solidFill>
                <a:latin typeface="Proxima Nova A Light"/>
                <a:cs typeface="Proxima Nova A Light"/>
              </a:rPr>
              <a:t>Location of </a:t>
            </a:r>
            <a:r>
              <a:rPr lang="en-US" sz="2000" dirty="0" smtClean="0">
                <a:solidFill>
                  <a:schemeClr val="tx1"/>
                </a:solidFill>
                <a:latin typeface="Proxima Nova A Light"/>
                <a:cs typeface="Proxima Nova A Light"/>
              </a:rPr>
              <a:t>solar panels</a:t>
            </a:r>
          </a:p>
          <a:p>
            <a:pPr marL="342860" indent="-342860" algn="l" defTabSz="584132" rtl="0" latinLnBrk="1" hangingPunct="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Proxima Nova A Light"/>
                <a:cs typeface="Proxima Nova A Light"/>
              </a:rPr>
              <a:t>Color of panels and frame</a:t>
            </a:r>
            <a:endParaRPr lang="en-US" sz="2000" dirty="0">
              <a:solidFill>
                <a:schemeClr val="tx1"/>
              </a:solidFill>
              <a:latin typeface="Proxima Nova A Light"/>
              <a:cs typeface="Proxima Nova A Light"/>
            </a:endParaRPr>
          </a:p>
          <a:p>
            <a:pPr marL="342860" indent="-342860" algn="l" defTabSz="584132" rtl="0" latinLnBrk="1" hangingPunct="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Proxima Nova A Light"/>
                <a:cs typeface="Proxima Nova A Light"/>
              </a:rPr>
              <a:t>Location </a:t>
            </a:r>
            <a:r>
              <a:rPr lang="en-US" sz="2000" dirty="0">
                <a:solidFill>
                  <a:schemeClr val="tx1"/>
                </a:solidFill>
                <a:latin typeface="Proxima Nova A Light"/>
                <a:cs typeface="Proxima Nova A Light"/>
              </a:rPr>
              <a:t>of </a:t>
            </a:r>
            <a:r>
              <a:rPr lang="en-US" sz="2000" dirty="0" smtClean="0">
                <a:solidFill>
                  <a:schemeClr val="tx1"/>
                </a:solidFill>
                <a:latin typeface="Proxima Nova A Light"/>
                <a:cs typeface="Proxima Nova A Light"/>
              </a:rPr>
              <a:t>conduit</a:t>
            </a:r>
            <a:endParaRPr lang="en-US" sz="2000" dirty="0">
              <a:solidFill>
                <a:schemeClr val="tx1"/>
              </a:solidFill>
              <a:latin typeface="Proxima Nova A Light"/>
              <a:cs typeface="Proxima Nova A Light"/>
            </a:endParaRPr>
          </a:p>
          <a:p>
            <a:pPr marL="342860" indent="-342860" algn="l" defTabSz="584132" rtl="0" latinLnBrk="1" hangingPunct="0">
              <a:buFont typeface="Arial"/>
              <a:buChar char="•"/>
            </a:pPr>
            <a:r>
              <a:rPr lang="en-US" sz="2000" dirty="0">
                <a:solidFill>
                  <a:schemeClr val="tx1"/>
                </a:solidFill>
                <a:latin typeface="Proxima Nova A Light"/>
                <a:cs typeface="Proxima Nova A Light"/>
              </a:rPr>
              <a:t>Location of </a:t>
            </a:r>
            <a:r>
              <a:rPr lang="en-US" sz="2000" dirty="0" smtClean="0">
                <a:solidFill>
                  <a:schemeClr val="tx1"/>
                </a:solidFill>
                <a:latin typeface="Proxima Nova A Light"/>
                <a:cs typeface="Proxima Nova A Light"/>
              </a:rPr>
              <a:t>inverter </a:t>
            </a:r>
            <a:endParaRPr lang="en-US" sz="2000" dirty="0">
              <a:solidFill>
                <a:schemeClr val="tx1"/>
              </a:solidFill>
              <a:latin typeface="Proxima Nova A Light"/>
              <a:cs typeface="Proxima Nova A Ligh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97788" y="3807158"/>
            <a:ext cx="3418563" cy="2240414"/>
            <a:chOff x="1751748" y="-776317"/>
            <a:chExt cx="5156699" cy="3579517"/>
          </a:xfrm>
        </p:grpSpPr>
        <p:pic>
          <p:nvPicPr>
            <p:cNvPr id="11" name="Picture 10" descr="Bad_Conduit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1748" y="-776317"/>
              <a:ext cx="5156699" cy="3579517"/>
            </a:xfrm>
            <a:prstGeom prst="rect">
              <a:avLst/>
            </a:prstGeom>
          </p:spPr>
        </p:pic>
        <p:sp>
          <p:nvSpPr>
            <p:cNvPr id="12" name="Right Arrow 11"/>
            <p:cNvSpPr/>
            <p:nvPr/>
          </p:nvSpPr>
          <p:spPr>
            <a:xfrm flipV="1">
              <a:off x="3392325" y="1033587"/>
              <a:ext cx="787785" cy="476007"/>
            </a:xfrm>
            <a:prstGeom prst="rightArrow">
              <a:avLst/>
            </a:prstGeom>
            <a:solidFill>
              <a:srgbClr val="FF000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794" tIns="50794" rIns="50794" bIns="50794" numCol="1" spcCol="38096" rtlCol="0" anchor="ctr">
              <a:spAutoFit/>
            </a:bodyPr>
            <a:lstStyle/>
            <a:p>
              <a:pPr defTabSz="584132" rtl="0" latinLnBrk="1" hangingPunct="0"/>
              <a:endParaRPr lang="en-US" sz="2400">
                <a:solidFill>
                  <a:srgbClr val="FFFFFF"/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63520" y="6032248"/>
            <a:ext cx="335757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584200" rtl="0" latinLnBrk="1" hangingPunct="0"/>
            <a:r>
              <a:rPr lang="en-US" sz="1500" dirty="0">
                <a:solidFill>
                  <a:schemeClr val="accent6">
                    <a:lumMod val="50000"/>
                  </a:schemeClr>
                </a:solidFill>
                <a:latin typeface="Proxima Nova A Light"/>
                <a:cs typeface="Proxima Nova A Light"/>
              </a:rPr>
              <a:t>Example of not-so-</a:t>
            </a:r>
            <a:r>
              <a:rPr lang="en-US" sz="1500" dirty="0" smtClean="0">
                <a:solidFill>
                  <a:schemeClr val="accent6">
                    <a:lumMod val="50000"/>
                  </a:schemeClr>
                </a:solidFill>
                <a:latin typeface="Proxima Nova A Light"/>
                <a:cs typeface="Proxima Nova A Light"/>
              </a:rPr>
              <a:t>great conduit </a:t>
            </a:r>
            <a:r>
              <a:rPr lang="en-US" sz="1500" dirty="0">
                <a:solidFill>
                  <a:schemeClr val="accent6">
                    <a:lumMod val="50000"/>
                  </a:schemeClr>
                </a:solidFill>
                <a:latin typeface="Proxima Nova A Light"/>
                <a:cs typeface="Proxima Nova A Light"/>
              </a:rPr>
              <a:t>run</a:t>
            </a:r>
          </a:p>
        </p:txBody>
      </p:sp>
      <p:pic>
        <p:nvPicPr>
          <p:cNvPr id="14" name="Picture 13" descr="Solar_with_Silver_Fram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483" y="1518354"/>
            <a:ext cx="3357193" cy="2234059"/>
          </a:xfrm>
          <a:prstGeom prst="rect">
            <a:avLst/>
          </a:prstGeom>
        </p:spPr>
      </p:pic>
      <p:pic>
        <p:nvPicPr>
          <p:cNvPr id="15" name="Picture 14" descr="Solar_Black_on_Blac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484" y="4102295"/>
            <a:ext cx="3397130" cy="23615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20055" y="3708617"/>
            <a:ext cx="1751621" cy="33341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en-US" sz="1500" dirty="0" smtClean="0">
                <a:solidFill>
                  <a:srgbClr val="292929"/>
                </a:solidFill>
                <a:latin typeface="Proxima Nova A Light"/>
                <a:cs typeface="Proxima Nova A Light"/>
              </a:rPr>
              <a:t>Silver frame</a:t>
            </a:r>
            <a:endParaRPr lang="en-US" sz="1500" dirty="0">
              <a:solidFill>
                <a:srgbClr val="292929"/>
              </a:solidFill>
              <a:latin typeface="Proxima Nova A Light"/>
              <a:cs typeface="Proxima Nova A 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09682" y="6431022"/>
            <a:ext cx="1751621" cy="33341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en-US" sz="1500" dirty="0" smtClean="0">
                <a:solidFill>
                  <a:srgbClr val="292929"/>
                </a:solidFill>
                <a:latin typeface="Proxima Nova A Light"/>
                <a:cs typeface="Proxima Nova A Light"/>
              </a:rPr>
              <a:t>Black frame</a:t>
            </a:r>
            <a:endParaRPr lang="en-US" sz="1500" dirty="0">
              <a:solidFill>
                <a:srgbClr val="292929"/>
              </a:solidFill>
              <a:latin typeface="Proxima Nova A Light"/>
              <a:cs typeface="Proxima Nova A Light"/>
            </a:endParaRPr>
          </a:p>
        </p:txBody>
      </p:sp>
    </p:spTree>
    <p:extLst>
      <p:ext uri="{BB962C8B-B14F-4D97-AF65-F5344CB8AC3E}">
        <p14:creationId xmlns:p14="http://schemas.microsoft.com/office/powerpoint/2010/main" val="208525210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New solar roofs</a:t>
            </a:r>
            <a:endParaRPr lang="en-US" dirty="0"/>
          </a:p>
        </p:txBody>
      </p:sp>
      <p:pic>
        <p:nvPicPr>
          <p:cNvPr id="7" name="Picture 6" descr="tesla-sol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0921"/>
            <a:ext cx="9153769" cy="478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7203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Aesthetic preferences</a:t>
            </a:r>
            <a:endParaRPr lang="en-US" dirty="0"/>
          </a:p>
        </p:txBody>
      </p:sp>
      <p:pic>
        <p:nvPicPr>
          <p:cNvPr id="5" name="Picture 4" descr="solar-roof-price-range-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7" b="2854"/>
          <a:stretch/>
        </p:blipFill>
        <p:spPr>
          <a:xfrm>
            <a:off x="605692" y="1408152"/>
            <a:ext cx="7678615" cy="4628170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2122798" y="6082558"/>
            <a:ext cx="5292050" cy="501904"/>
          </a:xfrm>
        </p:spPr>
        <p:txBody>
          <a:bodyPr/>
          <a:lstStyle/>
          <a:p>
            <a:pPr marL="0" lvl="0" indent="0" fontAlgn="base">
              <a:buNone/>
            </a:pPr>
            <a:r>
              <a:rPr lang="en-US" sz="2000" dirty="0" smtClean="0">
                <a:latin typeface="Proxima Nova A Semibold"/>
                <a:cs typeface="Proxima Nova A Semibold"/>
              </a:rPr>
              <a:t>Upfront cost of solar tiles = ~$42/square foot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78101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Final steps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75178" y="1604073"/>
            <a:ext cx="3576913" cy="3103874"/>
          </a:xfrm>
        </p:spPr>
        <p:txBody>
          <a:bodyPr/>
          <a:lstStyle/>
          <a:p>
            <a:pPr lvl="0" fontAlgn="base"/>
            <a:r>
              <a:rPr lang="en-US" dirty="0"/>
              <a:t>Site visit</a:t>
            </a:r>
          </a:p>
          <a:p>
            <a:pPr lvl="0" fontAlgn="base"/>
            <a:r>
              <a:rPr lang="en-US" dirty="0"/>
              <a:t>Sign </a:t>
            </a:r>
            <a:r>
              <a:rPr lang="en-US" dirty="0" smtClean="0"/>
              <a:t>papers</a:t>
            </a:r>
          </a:p>
          <a:p>
            <a:pPr lvl="0" fontAlgn="base"/>
            <a:r>
              <a:rPr lang="en-US" dirty="0" smtClean="0"/>
              <a:t>Permits</a:t>
            </a:r>
            <a:endParaRPr lang="en-US" dirty="0"/>
          </a:p>
          <a:p>
            <a:pPr lvl="0" fontAlgn="base"/>
            <a:r>
              <a:rPr lang="en-US" dirty="0" smtClean="0"/>
              <a:t>Installation</a:t>
            </a:r>
          </a:p>
          <a:p>
            <a:pPr lvl="0" fontAlgn="base"/>
            <a:r>
              <a:rPr lang="en-US" dirty="0" smtClean="0"/>
              <a:t>Inspection</a:t>
            </a:r>
            <a:endParaRPr lang="en-US" dirty="0"/>
          </a:p>
          <a:p>
            <a:pPr lvl="0" fontAlgn="base"/>
            <a:r>
              <a:rPr lang="en-US" dirty="0"/>
              <a:t>Interconnection/</a:t>
            </a:r>
            <a:br>
              <a:rPr lang="en-US" dirty="0"/>
            </a:br>
            <a:r>
              <a:rPr lang="en-US" dirty="0"/>
              <a:t>permission to operate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CoupleSigning-768x55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541" y="2244487"/>
            <a:ext cx="5731460" cy="417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234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Maintenance and monitoring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75178" y="2381451"/>
            <a:ext cx="2186565" cy="1943291"/>
          </a:xfrm>
        </p:spPr>
        <p:txBody>
          <a:bodyPr/>
          <a:lstStyle/>
          <a:p>
            <a:pPr lvl="0" fontAlgn="base"/>
            <a:r>
              <a:rPr lang="en-US" dirty="0" smtClean="0"/>
              <a:t>Washing</a:t>
            </a:r>
          </a:p>
          <a:p>
            <a:pPr fontAlgn="base"/>
            <a:r>
              <a:rPr lang="en-US" dirty="0" smtClean="0"/>
              <a:t>Production monitoring</a:t>
            </a:r>
          </a:p>
          <a:p>
            <a:pPr fontAlgn="base"/>
            <a:r>
              <a:rPr lang="en-US" dirty="0" smtClean="0"/>
              <a:t>Consumption monitoring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75047" y="1533346"/>
            <a:ext cx="8318004" cy="450949"/>
          </a:xfrm>
        </p:spPr>
        <p:txBody>
          <a:bodyPr/>
          <a:lstStyle/>
          <a:p>
            <a:pPr lvl="0"/>
            <a:r>
              <a:rPr lang="en-US" dirty="0" smtClean="0"/>
              <a:t>How much maintenance will you need?</a:t>
            </a:r>
            <a:endParaRPr lang="en-US" dirty="0"/>
          </a:p>
        </p:txBody>
      </p:sp>
      <p:pic>
        <p:nvPicPr>
          <p:cNvPr id="5" name="Picture 4" descr="Solar-panel-maintenance-1-768x57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194" y="2266383"/>
            <a:ext cx="6136753" cy="460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6767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Monitoring</a:t>
            </a:r>
            <a:endParaRPr lang="en-US" dirty="0"/>
          </a:p>
        </p:txBody>
      </p:sp>
      <p:pic>
        <p:nvPicPr>
          <p:cNvPr id="7" name="Picture 6" descr="Monitor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3002"/>
            <a:ext cx="9144000" cy="489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5148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Battery backup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75179" y="2381452"/>
            <a:ext cx="3650952" cy="3778156"/>
          </a:xfrm>
        </p:spPr>
        <p:txBody>
          <a:bodyPr/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75047" y="1664734"/>
            <a:ext cx="8318004" cy="450949"/>
          </a:xfrm>
        </p:spPr>
        <p:txBody>
          <a:bodyPr/>
          <a:lstStyle/>
          <a:p>
            <a:pPr lvl="0"/>
            <a:r>
              <a:rPr lang="en-US" dirty="0" smtClean="0"/>
              <a:t>When does it make sense?</a:t>
            </a:r>
            <a:endParaRPr lang="en-US" dirty="0"/>
          </a:p>
        </p:txBody>
      </p:sp>
      <p:pic>
        <p:nvPicPr>
          <p:cNvPr id="5" name="Picture 4" descr="Tesla-powerwall-690x440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87"/>
          <a:stretch/>
        </p:blipFill>
        <p:spPr>
          <a:xfrm>
            <a:off x="4121590" y="2835717"/>
            <a:ext cx="5031277" cy="4040087"/>
          </a:xfrm>
          <a:prstGeom prst="rect">
            <a:avLst/>
          </a:prstGeom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298542" y="2600432"/>
            <a:ext cx="3576913" cy="3559176"/>
          </a:xfrm>
          <a:prstGeom prst="rect">
            <a:avLst/>
          </a:prstGeom>
        </p:spPr>
        <p:txBody>
          <a:bodyPr vert="horz" lIns="0" tIns="32147" rIns="0" bIns="32147"/>
          <a:lstStyle>
            <a:lvl1pPr marL="321469" indent="-321469" defTabSz="410766">
              <a:spcBef>
                <a:spcPts val="844"/>
              </a:spcBef>
              <a:buClr>
                <a:schemeClr val="tx1"/>
              </a:buClr>
              <a:buSzPct val="80000"/>
              <a:buFont typeface="Lucida Grande"/>
              <a:buChar char="・"/>
              <a:defRPr sz="2100">
                <a:solidFill>
                  <a:schemeClr val="tx1"/>
                </a:solidFill>
                <a:latin typeface="Proxima Nova A Light"/>
                <a:ea typeface="+mn-ea"/>
                <a:cs typeface="Proxima Nova A Light"/>
                <a:sym typeface="Helvetica Light"/>
              </a:defRPr>
            </a:lvl1pPr>
            <a:lvl2pPr marL="610791" indent="-257175" defTabSz="410766">
              <a:spcBef>
                <a:spcPts val="422"/>
              </a:spcBef>
              <a:buClr>
                <a:schemeClr val="tx1"/>
              </a:buClr>
              <a:buSzPct val="65000"/>
              <a:buFont typeface="Lucida Grande"/>
              <a:buChar char="⎻"/>
              <a:defRPr sz="1700" baseline="0">
                <a:solidFill>
                  <a:schemeClr val="tx1"/>
                </a:solidFill>
                <a:latin typeface="Proxima Nova A Light"/>
                <a:ea typeface="+mn-ea"/>
                <a:cs typeface="Proxima Nova A Light"/>
                <a:sym typeface="Helvetica Light"/>
              </a:defRPr>
            </a:lvl2pPr>
            <a:lvl3pPr marL="321469" indent="-321469" defTabSz="410766">
              <a:spcBef>
                <a:spcPts val="0"/>
              </a:spcBef>
              <a:buClr>
                <a:schemeClr val="tx1"/>
              </a:buClr>
              <a:buSzPct val="80000"/>
              <a:buFont typeface="Lucida Grande"/>
              <a:buChar char="・"/>
              <a:defRPr sz="2300">
                <a:solidFill>
                  <a:schemeClr val="tx1"/>
                </a:solidFill>
                <a:latin typeface="Proxima Nova A Light"/>
                <a:ea typeface="+mn-ea"/>
                <a:cs typeface="Proxima Nova A Light"/>
                <a:sym typeface="Helvetica Light"/>
              </a:defRPr>
            </a:lvl3pPr>
            <a:lvl4pPr marL="321469" indent="-321469" defTabSz="410766">
              <a:spcBef>
                <a:spcPts val="0"/>
              </a:spcBef>
              <a:buClr>
                <a:schemeClr val="tx1"/>
              </a:buClr>
              <a:buSzPct val="80000"/>
              <a:buFont typeface="Lucida Grande"/>
              <a:buChar char="・"/>
              <a:defRPr sz="2300">
                <a:solidFill>
                  <a:schemeClr val="tx1"/>
                </a:solidFill>
                <a:latin typeface="Proxima Nova A Light"/>
                <a:ea typeface="+mn-ea"/>
                <a:cs typeface="Proxima Nova A Light"/>
                <a:sym typeface="Helvetica Light"/>
              </a:defRPr>
            </a:lvl4pPr>
            <a:lvl5pPr marL="321469" indent="-321469" defTabSz="410766">
              <a:spcBef>
                <a:spcPts val="0"/>
              </a:spcBef>
              <a:buClr>
                <a:schemeClr val="tx1"/>
              </a:buClr>
              <a:buSzPct val="80000"/>
              <a:buFont typeface="Lucida Grande"/>
              <a:buChar char="・"/>
              <a:defRPr sz="2300">
                <a:solidFill>
                  <a:schemeClr val="tx1"/>
                </a:solidFill>
                <a:latin typeface="Proxima Nova A Light"/>
                <a:ea typeface="+mn-ea"/>
                <a:cs typeface="Proxima Nova A Light"/>
                <a:sym typeface="Helvetica Light"/>
              </a:defRPr>
            </a:lvl5pPr>
            <a:lvl6pPr marL="1875234" indent="-312539" defTabSz="410766">
              <a:spcBef>
                <a:spcPts val="2953"/>
              </a:spcBef>
              <a:buSzPct val="75000"/>
              <a:buChar char="•"/>
              <a:defRPr sz="2600">
                <a:latin typeface="+mn-lt"/>
                <a:ea typeface="+mn-ea"/>
                <a:cs typeface="+mn-cs"/>
                <a:sym typeface="Helvetica Light"/>
              </a:defRPr>
            </a:lvl6pPr>
            <a:lvl7pPr marL="2187774" indent="-312539" defTabSz="410766">
              <a:spcBef>
                <a:spcPts val="2953"/>
              </a:spcBef>
              <a:buSzPct val="75000"/>
              <a:buChar char="•"/>
              <a:defRPr sz="2600">
                <a:latin typeface="+mn-lt"/>
                <a:ea typeface="+mn-ea"/>
                <a:cs typeface="+mn-cs"/>
                <a:sym typeface="Helvetica Light"/>
              </a:defRPr>
            </a:lvl7pPr>
            <a:lvl8pPr marL="2500313" indent="-312539" defTabSz="410766">
              <a:spcBef>
                <a:spcPts val="2953"/>
              </a:spcBef>
              <a:buSzPct val="75000"/>
              <a:buChar char="•"/>
              <a:defRPr sz="2600">
                <a:latin typeface="+mn-lt"/>
                <a:ea typeface="+mn-ea"/>
                <a:cs typeface="+mn-cs"/>
                <a:sym typeface="Helvetica Light"/>
              </a:defRPr>
            </a:lvl8pPr>
            <a:lvl9pPr marL="2812852" indent="-312539" defTabSz="410766">
              <a:spcBef>
                <a:spcPts val="2953"/>
              </a:spcBef>
              <a:buSzPct val="75000"/>
              <a:buChar char="•"/>
              <a:defRPr sz="2600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fontAlgn="base"/>
            <a:r>
              <a:rPr lang="en-US" dirty="0" smtClean="0"/>
              <a:t>Net metering credit is not good</a:t>
            </a:r>
          </a:p>
          <a:p>
            <a:pPr algn="l" fontAlgn="base"/>
            <a:r>
              <a:rPr lang="en-US" dirty="0" smtClean="0"/>
              <a:t>Net metering is not offered in your area</a:t>
            </a:r>
          </a:p>
          <a:p>
            <a:pPr algn="l" fontAlgn="base"/>
            <a:r>
              <a:rPr lang="en-US" dirty="0" smtClean="0"/>
              <a:t>History of blackouts in your area</a:t>
            </a:r>
          </a:p>
          <a:p>
            <a:pPr algn="l" fontAlgn="base"/>
            <a:r>
              <a:rPr lang="en-US" dirty="0" smtClean="0"/>
              <a:t>No access to utilities </a:t>
            </a:r>
            <a:br>
              <a:rPr lang="en-US" dirty="0" smtClean="0"/>
            </a:br>
            <a:r>
              <a:rPr lang="en-US" dirty="0" smtClean="0"/>
              <a:t>(off-grid)</a:t>
            </a:r>
          </a:p>
          <a:p>
            <a:pPr algn="l" fontAlgn="base"/>
            <a:r>
              <a:rPr lang="en-US" dirty="0" smtClean="0"/>
              <a:t>CA SGIP</a:t>
            </a:r>
          </a:p>
          <a:p>
            <a:pPr lvl="1" algn="l"/>
            <a:endParaRPr lang="en-US" dirty="0" smtClean="0"/>
          </a:p>
          <a:p>
            <a:pPr lvl="1" algn="l"/>
            <a:endParaRPr lang="en-US" dirty="0" smtClean="0"/>
          </a:p>
          <a:p>
            <a:pPr lvl="1" algn="l"/>
            <a:endParaRPr lang="en-US" dirty="0" smtClean="0"/>
          </a:p>
          <a:p>
            <a:pPr lvl="1" algn="l"/>
            <a:endParaRPr lang="en-US" dirty="0" smtClean="0"/>
          </a:p>
          <a:p>
            <a:pPr lvl="1" algn="l"/>
            <a:endParaRPr lang="en-US" dirty="0" smtClean="0"/>
          </a:p>
          <a:p>
            <a:pPr lvl="1" algn="l"/>
            <a:endParaRPr lang="en-US" dirty="0" smtClean="0"/>
          </a:p>
          <a:p>
            <a:pPr lvl="1" algn="l"/>
            <a:endParaRPr lang="en-US" dirty="0" smtClean="0"/>
          </a:p>
          <a:p>
            <a:pPr lvl="1"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72234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Know your options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112296" y="2511541"/>
            <a:ext cx="2635552" cy="1331470"/>
          </a:xfrm>
        </p:spPr>
        <p:txBody>
          <a:bodyPr/>
          <a:lstStyle/>
          <a:p>
            <a:pPr lvl="0" fontAlgn="base"/>
            <a:r>
              <a:rPr lang="en-US" dirty="0" err="1" smtClean="0"/>
              <a:t>SunWork</a:t>
            </a:r>
            <a:r>
              <a:rPr lang="en-US" dirty="0" smtClean="0"/>
              <a:t>: If your </a:t>
            </a:r>
            <a:br>
              <a:rPr lang="en-US" dirty="0" smtClean="0"/>
            </a:br>
            <a:r>
              <a:rPr lang="en-US" dirty="0" smtClean="0"/>
              <a:t>average electric bill is $100 or lower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54619" y="1631887"/>
            <a:ext cx="8318004" cy="450949"/>
          </a:xfrm>
        </p:spPr>
        <p:txBody>
          <a:bodyPr/>
          <a:lstStyle/>
          <a:p>
            <a:pPr lvl="0"/>
            <a:r>
              <a:rPr lang="en-US" dirty="0" smtClean="0"/>
              <a:t>You can go solar if your bill is low</a:t>
            </a:r>
            <a:endParaRPr lang="en-US" dirty="0"/>
          </a:p>
        </p:txBody>
      </p:sp>
      <p:pic>
        <p:nvPicPr>
          <p:cNvPr id="6" name="Picture 5" descr="SolarWorker2-768x576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8"/>
          <a:stretch/>
        </p:blipFill>
        <p:spPr>
          <a:xfrm>
            <a:off x="3014670" y="2507255"/>
            <a:ext cx="6140277" cy="4361694"/>
          </a:xfrm>
          <a:prstGeom prst="rect">
            <a:avLst/>
          </a:prstGeom>
        </p:spPr>
      </p:pic>
      <p:pic>
        <p:nvPicPr>
          <p:cNvPr id="7" name="Picture 6" descr="logo_0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37" y="4059718"/>
            <a:ext cx="2465884" cy="90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8395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olarWomensBuil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061" y="2605794"/>
            <a:ext cx="6162939" cy="4263154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Know your options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243802" y="2621031"/>
            <a:ext cx="2493099" cy="1134386"/>
          </a:xfrm>
        </p:spPr>
        <p:txBody>
          <a:bodyPr/>
          <a:lstStyle/>
          <a:p>
            <a:pPr lvl="0" fontAlgn="base"/>
            <a:r>
              <a:rPr lang="en-US" dirty="0" smtClean="0"/>
              <a:t>GRID Alternatives: If you qualify as low-income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53151" y="1522397"/>
            <a:ext cx="8318004" cy="450949"/>
          </a:xfrm>
        </p:spPr>
        <p:txBody>
          <a:bodyPr/>
          <a:lstStyle/>
          <a:p>
            <a:pPr lvl="0"/>
            <a:r>
              <a:rPr lang="en-US" dirty="0" smtClean="0"/>
              <a:t>You can go solar if your income is low</a:t>
            </a:r>
            <a:endParaRPr lang="en-US" dirty="0"/>
          </a:p>
        </p:txBody>
      </p:sp>
      <p:pic>
        <p:nvPicPr>
          <p:cNvPr id="7" name="Picture 6" descr="GRID-horizontal-logo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55" y="4171460"/>
            <a:ext cx="2189530" cy="85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6532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Community Choice energy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71978"/>
              </p:ext>
            </p:extLst>
          </p:nvPr>
        </p:nvGraphicFramePr>
        <p:xfrm>
          <a:off x="569268" y="2520272"/>
          <a:ext cx="8123135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0378"/>
                <a:gridCol w="1740665"/>
                <a:gridCol w="1992467"/>
                <a:gridCol w="1959625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latin typeface="Proxima Nova A Semibold"/>
                          <a:cs typeface="Proxima Nova A Semibold"/>
                        </a:rPr>
                        <a:t>Who does what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10766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Proxima Nova A Semibold"/>
                          <a:cs typeface="Proxima Nova A Semibold"/>
                        </a:rPr>
                        <a:t>Investor-Owned Utility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10766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Proxima Nova A Semibold"/>
                          <a:cs typeface="Proxima Nova A Semibold"/>
                        </a:rPr>
                        <a:t>Community Choice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Proxima Nova A Semibold"/>
                          <a:cs typeface="Proxima Nova A Semibold"/>
                        </a:rPr>
                        <a:t> Energy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Proxima Nova A Semibold"/>
                        <a:cs typeface="Proxima Nova A Semibold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atin typeface="Proxima Nova A Semibold"/>
                          <a:cs typeface="Proxima Nova A Semibold"/>
                        </a:rPr>
                        <a:t>Publicly</a:t>
                      </a:r>
                      <a:r>
                        <a:rPr lang="en-US" sz="1600" b="1" baseline="0" dirty="0" smtClean="0">
                          <a:latin typeface="Proxima Nova A Semibold"/>
                          <a:cs typeface="Proxima Nova A Semibold"/>
                        </a:rPr>
                        <a:t> Owned Utility</a:t>
                      </a:r>
                      <a:endParaRPr lang="en-US" sz="1600" b="1" dirty="0">
                        <a:latin typeface="Proxima Nova A Semibold"/>
                        <a:cs typeface="Proxima Nova A Semibold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Proxima Nova A Semibold"/>
                          <a:cs typeface="Proxima Nova A Semibold"/>
                        </a:rPr>
                        <a:t>Procures</a:t>
                      </a:r>
                      <a:r>
                        <a:rPr lang="en-US" sz="1600" baseline="0" dirty="0" smtClean="0">
                          <a:latin typeface="Proxima Nova A Semibold"/>
                          <a:cs typeface="Proxima Nova A Semibold"/>
                        </a:rPr>
                        <a:t> power, </a:t>
                      </a:r>
                      <a:br>
                        <a:rPr lang="en-US" sz="1600" baseline="0" dirty="0" smtClean="0">
                          <a:latin typeface="Proxima Nova A Semibold"/>
                          <a:cs typeface="Proxima Nova A Semibold"/>
                        </a:rPr>
                      </a:br>
                      <a:r>
                        <a:rPr lang="en-US" sz="1600" baseline="0" dirty="0" smtClean="0">
                          <a:latin typeface="Proxima Nova A Semibold"/>
                          <a:cs typeface="Proxima Nova A Semibold"/>
                        </a:rPr>
                        <a:t>sets rates</a:t>
                      </a:r>
                      <a:endParaRPr lang="en-US" sz="1600" dirty="0">
                        <a:latin typeface="Proxima Nova A Semibold"/>
                        <a:cs typeface="Proxima Nova A Semibold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Proxima Nova A Light"/>
                          <a:cs typeface="Proxima Nova A Light"/>
                        </a:rPr>
                        <a:t>Utility</a:t>
                      </a:r>
                      <a:endParaRPr lang="en-US" sz="1600" dirty="0">
                        <a:latin typeface="Proxima Nova A Light"/>
                        <a:cs typeface="Proxima Nova 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Proxima Nova A Light"/>
                          <a:cs typeface="Proxima Nova A Light"/>
                        </a:rPr>
                        <a:t>Community energy authority</a:t>
                      </a:r>
                      <a:endParaRPr lang="en-US" sz="1600" dirty="0">
                        <a:solidFill>
                          <a:schemeClr val="tx1"/>
                        </a:solidFill>
                        <a:latin typeface="Proxima Nova A Light"/>
                        <a:cs typeface="Proxima Nova A Light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Proxima Nova A Light"/>
                          <a:cs typeface="Proxima Nova A Light"/>
                        </a:rPr>
                        <a:t>Government</a:t>
                      </a:r>
                      <a:endParaRPr lang="en-US" sz="1600" dirty="0">
                        <a:latin typeface="Proxima Nova A Light"/>
                        <a:cs typeface="Proxima Nova A Ligh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Proxima Nova A Semibold"/>
                          <a:cs typeface="Proxima Nova A Semibold"/>
                        </a:rPr>
                        <a:t>Owns and maintains transmission lines</a:t>
                      </a:r>
                      <a:endParaRPr lang="en-US" sz="1600" dirty="0">
                        <a:latin typeface="Proxima Nova A Semibold"/>
                        <a:cs typeface="Proxima Nova A Semi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Proxima Nova A Light"/>
                          <a:cs typeface="Proxima Nova A Light"/>
                        </a:rPr>
                        <a:t>Utility</a:t>
                      </a:r>
                      <a:endParaRPr lang="en-US" sz="1600" dirty="0">
                        <a:latin typeface="Proxima Nova A Light"/>
                        <a:cs typeface="Proxima Nova 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Proxima Nova A Light"/>
                          <a:cs typeface="Proxima Nova A Light"/>
                        </a:rPr>
                        <a:t>Utility</a:t>
                      </a:r>
                      <a:endParaRPr lang="en-US" sz="1600" dirty="0">
                        <a:solidFill>
                          <a:schemeClr val="tx1"/>
                        </a:solidFill>
                        <a:latin typeface="Proxima Nova A Light"/>
                        <a:cs typeface="Proxima Nova A Light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Proxima Nova A Light"/>
                          <a:cs typeface="Proxima Nova A Light"/>
                        </a:rPr>
                        <a:t>Government</a:t>
                      </a:r>
                      <a:endParaRPr lang="en-US" sz="1600" dirty="0">
                        <a:latin typeface="Proxima Nova A Light"/>
                        <a:cs typeface="Proxima Nova A Ligh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Proxima Nova A Semibold"/>
                          <a:cs typeface="Proxima Nova A Semibold"/>
                        </a:rPr>
                        <a:t>Handles billing and</a:t>
                      </a:r>
                    </a:p>
                    <a:p>
                      <a:pPr algn="l"/>
                      <a:r>
                        <a:rPr lang="en-US" sz="1600" dirty="0" smtClean="0">
                          <a:latin typeface="Proxima Nova A Semibold"/>
                          <a:cs typeface="Proxima Nova A Semibold"/>
                        </a:rPr>
                        <a:t>customer service</a:t>
                      </a:r>
                      <a:endParaRPr lang="en-US" sz="1600" dirty="0">
                        <a:latin typeface="Proxima Nova A Semibold"/>
                        <a:cs typeface="Proxima Nova A Semi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Proxima Nova A Light"/>
                          <a:cs typeface="Proxima Nova A Light"/>
                        </a:rPr>
                        <a:t>Utility</a:t>
                      </a:r>
                      <a:endParaRPr lang="en-US" sz="1600" dirty="0">
                        <a:latin typeface="Proxima Nova A Light"/>
                        <a:cs typeface="Proxima Nova 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Proxima Nova A Light"/>
                          <a:cs typeface="Proxima Nova A Light"/>
                        </a:rPr>
                        <a:t>Utility</a:t>
                      </a:r>
                      <a:endParaRPr lang="en-US" sz="1600" dirty="0">
                        <a:solidFill>
                          <a:schemeClr val="tx1"/>
                        </a:solidFill>
                        <a:latin typeface="Proxima Nova A Light"/>
                        <a:cs typeface="Proxima Nova A Light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Proxima Nova A Light"/>
                          <a:cs typeface="Proxima Nova A Light"/>
                        </a:rPr>
                        <a:t>Government</a:t>
                      </a:r>
                      <a:endParaRPr lang="en-US" sz="1600" dirty="0">
                        <a:latin typeface="Proxima Nova A Light"/>
                        <a:cs typeface="Proxima Nova A Ligh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75047" y="1588091"/>
            <a:ext cx="8318004" cy="678294"/>
          </a:xfrm>
        </p:spPr>
        <p:txBody>
          <a:bodyPr/>
          <a:lstStyle/>
          <a:p>
            <a:pPr lvl="0"/>
            <a:r>
              <a:rPr lang="en-US" sz="2800" dirty="0" smtClean="0"/>
              <a:t>Lets your community choose </a:t>
            </a:r>
            <a:r>
              <a:rPr lang="en-US" sz="2800" dirty="0"/>
              <a:t>w</a:t>
            </a:r>
            <a:r>
              <a:rPr lang="en-US" sz="2800" dirty="0" smtClean="0"/>
              <a:t>here to </a:t>
            </a:r>
            <a:r>
              <a:rPr lang="en-US" sz="2800" dirty="0"/>
              <a:t>g</a:t>
            </a:r>
            <a:r>
              <a:rPr lang="en-US" sz="2800" dirty="0" smtClean="0"/>
              <a:t>et its power</a:t>
            </a:r>
            <a:endParaRPr lang="en-US" sz="2800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27447" y="5154273"/>
            <a:ext cx="8318004" cy="637595"/>
          </a:xfrm>
        </p:spPr>
        <p:txBody>
          <a:bodyPr/>
          <a:lstStyle/>
          <a:p>
            <a:pPr lvl="0"/>
            <a:r>
              <a:rPr lang="en-US" sz="2800" dirty="0" smtClean="0"/>
              <a:t>Coming to Alameda County next year!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1277621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It’s a good time to go solar!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189432" y="1621692"/>
            <a:ext cx="4753799" cy="4410291"/>
          </a:xfrm>
        </p:spPr>
        <p:txBody>
          <a:bodyPr/>
          <a:lstStyle/>
          <a:p>
            <a:r>
              <a:rPr lang="en-US" dirty="0" smtClean="0"/>
              <a:t>Solar is a simple technology!</a:t>
            </a:r>
          </a:p>
          <a:p>
            <a:r>
              <a:rPr lang="en-US" dirty="0" smtClean="0"/>
              <a:t>Price has plummeted in recent years.</a:t>
            </a:r>
          </a:p>
          <a:p>
            <a:r>
              <a:rPr lang="en-US" dirty="0" smtClean="0"/>
              <a:t>You can go solar even if </a:t>
            </a:r>
            <a:br>
              <a:rPr lang="en-US" dirty="0" smtClean="0"/>
            </a:br>
            <a:r>
              <a:rPr lang="en-US" dirty="0" smtClean="0"/>
              <a:t>your</a:t>
            </a:r>
            <a:r>
              <a:rPr lang="en-US" dirty="0"/>
              <a:t> </a:t>
            </a:r>
            <a:r>
              <a:rPr lang="en-US" dirty="0" smtClean="0"/>
              <a:t>bill or income is low.</a:t>
            </a:r>
          </a:p>
          <a:p>
            <a:r>
              <a:rPr lang="en-US" dirty="0" smtClean="0"/>
              <a:t>Community Choice energy </a:t>
            </a:r>
            <a:br>
              <a:rPr lang="en-US" dirty="0" smtClean="0"/>
            </a:br>
            <a:r>
              <a:rPr lang="en-US" dirty="0" smtClean="0"/>
              <a:t>will help our community</a:t>
            </a:r>
            <a:br>
              <a:rPr lang="en-US" dirty="0" smtClean="0"/>
            </a:br>
            <a:r>
              <a:rPr lang="en-US" dirty="0" smtClean="0"/>
              <a:t>use more clean energy.</a:t>
            </a:r>
          </a:p>
        </p:txBody>
      </p:sp>
      <p:pic>
        <p:nvPicPr>
          <p:cNvPr id="4" name="Picture 3" descr="SolarHouse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"/>
          <a:stretch/>
        </p:blipFill>
        <p:spPr>
          <a:xfrm>
            <a:off x="3772999" y="2786774"/>
            <a:ext cx="5381947" cy="408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62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Contact info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75047" y="1758411"/>
            <a:ext cx="8317873" cy="405269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Proxima Nova A Semibold"/>
                <a:cs typeface="Proxima Nova A Semibold"/>
              </a:rPr>
              <a:t>Rosana Francescato</a:t>
            </a:r>
          </a:p>
          <a:p>
            <a:pPr marL="0" indent="0">
              <a:buNone/>
            </a:pPr>
            <a:r>
              <a:rPr lang="en-US" b="1" dirty="0">
                <a:latin typeface="Proxima Nova A Semibold"/>
                <a:cs typeface="Proxima Nova A Semibold"/>
              </a:rPr>
              <a:t>Communications Director, </a:t>
            </a:r>
            <a:r>
              <a:rPr lang="en-US" b="1" dirty="0" err="1" smtClean="0">
                <a:latin typeface="Proxima Nova A Semibold"/>
                <a:cs typeface="Proxima Nova A Semibold"/>
              </a:rPr>
              <a:t>MyDomino</a:t>
            </a:r>
            <a:endParaRPr lang="en-US" b="1" dirty="0">
              <a:latin typeface="Proxima Nova A Semibold"/>
              <a:cs typeface="Proxima Nova A Semibold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Contact me: </a:t>
            </a:r>
            <a:r>
              <a:rPr lang="en-US" dirty="0" smtClean="0">
                <a:hlinkClick r:id="rId2"/>
              </a:rPr>
              <a:t>rosana</a:t>
            </a:r>
            <a:r>
              <a:rPr lang="en-US" dirty="0" smtClean="0">
                <a:hlinkClick r:id="rId2"/>
              </a:rPr>
              <a:t>@mydomino.com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Check us out at: </a:t>
            </a:r>
            <a:r>
              <a:rPr lang="en-US" dirty="0" smtClean="0">
                <a:hlinkClick r:id="rId3"/>
              </a:rPr>
              <a:t>www.mydomino.com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Donate to my </a:t>
            </a:r>
            <a:r>
              <a:rPr lang="en-US" dirty="0" err="1" smtClean="0"/>
              <a:t>Solarthon</a:t>
            </a:r>
            <a:r>
              <a:rPr lang="en-US" dirty="0" smtClean="0"/>
              <a:t> fund: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75047" y="4747404"/>
            <a:ext cx="4846967" cy="49702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hlinkClick r:id="rId4"/>
              </a:rPr>
              <a:t>https</a:t>
            </a:r>
            <a:r>
              <a:rPr lang="en-US" b="1" dirty="0">
                <a:hlinkClick r:id="rId4"/>
              </a:rPr>
              <a:t>://donate.gridalternatives.org/rosana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26476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Some little-known facts </a:t>
            </a:r>
            <a:br>
              <a:rPr lang="en-US" dirty="0" smtClean="0"/>
            </a:br>
            <a:r>
              <a:rPr lang="en-US" dirty="0" smtClean="0"/>
              <a:t>about solar</a:t>
            </a:r>
            <a:endParaRPr lang="en-US" dirty="0"/>
          </a:p>
        </p:txBody>
      </p:sp>
      <p:pic>
        <p:nvPicPr>
          <p:cNvPr id="4" name="The Most Solar Man says- Sponsor Rosana for the Solarthon! (Episode 1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3222" y="1635603"/>
            <a:ext cx="7754550" cy="44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7441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459067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-Palatino Linotyp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xmlns="" name="MyDomino_PowerPoint_092816_Standard" id="{B0BFDCF7-5287-9E4A-9D5B-E2CFD370E26F}" vid="{035CF29D-515C-234A-B788-7A4D798B3F83}"/>
    </a:ext>
  </a:extLst>
</a:theme>
</file>

<file path=ppt/theme/theme2.xml><?xml version="1.0" encoding="utf-8"?>
<a:theme xmlns:a="http://schemas.openxmlformats.org/drawingml/2006/main" name="2_Title Slide">
  <a:themeElements>
    <a:clrScheme name="Custom 25">
      <a:dk1>
        <a:srgbClr val="535353"/>
      </a:dk1>
      <a:lt1>
        <a:srgbClr val="FFFFFF"/>
      </a:lt1>
      <a:dk2>
        <a:srgbClr val="535353"/>
      </a:dk2>
      <a:lt2>
        <a:srgbClr val="FFFFFF"/>
      </a:lt2>
      <a:accent1>
        <a:srgbClr val="18C1FF"/>
      </a:accent1>
      <a:accent2>
        <a:srgbClr val="535353"/>
      </a:accent2>
      <a:accent3>
        <a:srgbClr val="18C1FF"/>
      </a:accent3>
      <a:accent4>
        <a:srgbClr val="535353"/>
      </a:accent4>
      <a:accent5>
        <a:srgbClr val="FFFFFF"/>
      </a:accent5>
      <a:accent6>
        <a:srgbClr val="535353"/>
      </a:accent6>
      <a:hlink>
        <a:srgbClr val="18C1FF"/>
      </a:hlink>
      <a:folHlink>
        <a:srgbClr val="535353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xmlns="" name="MyDomino_PowerPoint_092816_Standard" id="{B0BFDCF7-5287-9E4A-9D5B-E2CFD370E26F}" vid="{6DE2DEFF-D986-DF49-8D65-A4B0872799D7}"/>
    </a:ext>
  </a:extLst>
</a:theme>
</file>

<file path=ppt/theme/theme3.xml><?xml version="1.0" encoding="utf-8"?>
<a:theme xmlns:a="http://schemas.openxmlformats.org/drawingml/2006/main" name="3_Title Slide">
  <a:themeElements>
    <a:clrScheme name="Custom 25">
      <a:dk1>
        <a:srgbClr val="535353"/>
      </a:dk1>
      <a:lt1>
        <a:srgbClr val="FFFFFF"/>
      </a:lt1>
      <a:dk2>
        <a:srgbClr val="535353"/>
      </a:dk2>
      <a:lt2>
        <a:srgbClr val="FFFFFF"/>
      </a:lt2>
      <a:accent1>
        <a:srgbClr val="18C1FF"/>
      </a:accent1>
      <a:accent2>
        <a:srgbClr val="535353"/>
      </a:accent2>
      <a:accent3>
        <a:srgbClr val="18C1FF"/>
      </a:accent3>
      <a:accent4>
        <a:srgbClr val="535353"/>
      </a:accent4>
      <a:accent5>
        <a:srgbClr val="FFFFFF"/>
      </a:accent5>
      <a:accent6>
        <a:srgbClr val="535353"/>
      </a:accent6>
      <a:hlink>
        <a:srgbClr val="18C1FF"/>
      </a:hlink>
      <a:folHlink>
        <a:srgbClr val="535353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xmlns="" name="MyDomino_PowerPoint_092816_Standard" id="{B0BFDCF7-5287-9E4A-9D5B-E2CFD370E26F}" vid="{9082B24F-46FA-1A40-BBA4-3D44A63EA83C}"/>
    </a:ext>
  </a:extLst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35164</TotalTime>
  <Words>711</Words>
  <Application>Microsoft Macintosh PowerPoint</Application>
  <PresentationFormat>On-screen Show (4:3)</PresentationFormat>
  <Paragraphs>318</Paragraphs>
  <Slides>32</Slides>
  <Notes>8</Notes>
  <HiddenSlides>0</HiddenSlides>
  <MMClips>1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Title Slide</vt:lpstr>
      <vt:lpstr>2_Title Slide</vt:lpstr>
      <vt:lpstr>3_Title Slide</vt:lpstr>
      <vt:lpstr>Everything You Always Wanted to Know About Solar (But Were Afraid to Ask)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Rosana Francescato</cp:lastModifiedBy>
  <cp:revision>212</cp:revision>
  <cp:lastPrinted>2015-08-11T23:57:18Z</cp:lastPrinted>
  <dcterms:modified xsi:type="dcterms:W3CDTF">2017-07-04T20:59:22Z</dcterms:modified>
</cp:coreProperties>
</file>